
<file path=[Content_Types].xml><?xml version="1.0" encoding="utf-8"?>
<Types xmlns="http://schemas.openxmlformats.org/package/2006/content-types">
  <Default Extension="xml" ContentType="application/xml"/>
  <Default Extension="rels" ContentType="application/vnd.openxmlformats-package.relationships+xml"/>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notesMasters/notesMaster1.xml" ContentType="application/vnd.openxmlformats-officedocument.presentationml.notesMaster+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Slides/notesSlide1.xml" ContentType="application/vnd.openxmlformats-officedocument.presentationml.notes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694"/>
  </p:normalViewPr>
  <p:slideViewPr>
    <p:cSldViewPr snapToGrid="0" snapToObjects="1">
      <p:cViewPr varScale="1">
        <p:scale>
          <a:sx d="100" n="161"/>
          <a:sy d="100" n="161"/>
        </p:scale>
        <p:origin x="560" y="200"/>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notesMaster" Target="notesMasters/notesMaster1.xml" /><Relationship Id="rId44" Type="http://schemas.openxmlformats.org/officeDocument/2006/relationships/viewProps" Target="viewProps.xml" /><Relationship Id="rId43" Type="http://schemas.openxmlformats.org/officeDocument/2006/relationships/presProps" Target="presProps.xml" /><Relationship Id="rId1" Type="http://schemas.openxmlformats.org/officeDocument/2006/relationships/slideMaster" Target="slideMasters/slideMaster1.xml" /><Relationship Id="rId46" Type="http://schemas.openxmlformats.org/officeDocument/2006/relationships/tableStyles" Target="tableStyles.xml" /><Relationship Id="rId45"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9C1CCF-B725-44A7-AA57-5E433BD85C9F}" type="datetimeFigureOut">
              <a:rPr lang="en-US" smtClean="0"/>
              <a:t>1/2/22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BDFEC3-8487-43E8-A154-7C12CBC1FFF2}" type="slidenum">
              <a:rPr lang="en-US" smtClean="0"/>
              <a:t>‹#›</a:t>
            </a:fld>
            <a:endParaRPr lang="en-US"/>
          </a:p>
        </p:txBody>
      </p:sp>
    </p:spTree>
    <p:extLst>
      <p:ext uri="{BB962C8B-B14F-4D97-AF65-F5344CB8AC3E}">
        <p14:creationId xmlns:p14="http://schemas.microsoft.com/office/powerpoint/2010/main" val="3782709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2" Type="http://schemas.openxmlformats.org/officeDocument/2006/relationships/slide" Target="../slides/slide1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indent="0" marL="0">
              <a:buNone/>
            </a:pPr>
            <a:r>
              <a:rPr/>
              <a:t>Example of notes.</a:t>
            </a:r>
          </a:p>
        </p:txBody>
      </p:sp>
      <p:sp>
        <p:nvSpPr>
          <p:cNvPr id="4" name="Slide Number Placeholder 3"/>
          <p:cNvSpPr>
            <a:spLocks noGrp="1"/>
          </p:cNvSpPr>
          <p:nvPr>
            <p:ph type="sldNum" sz="quarter" idx="10"/>
          </p:nvPr>
        </p:nvSpPr>
        <p:spPr/>
        <p:txBody>
          <a:bodyPr/>
          <a:lstStyle/>
          <a:p>
            <a:fld id="{18BDFEC3-8487-43E8-A154-7C12CBC1FFF2}" type="slidenum">
              <a:rPr lang="en-US"/>
              <a:t>19</a:t>
            </a:fld>
            <a:endParaRPr lang="en-US"/>
          </a:p>
        </p:txBody>
      </p:sp>
    </p:spTree>
  </p:cSld>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3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5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1/2/22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1/2/22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1/2/22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1/2/22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15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1/2/22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457200" y="1200151"/>
            <a:ext cx="8229600" cy="3394472"/>
          </a:xfrm>
          <a:prstGeom prst="rect">
            <a:avLst/>
          </a:prstGeom>
        </p:spPr>
        <p:txBody>
          <a:bodyPr bIns="45720" lIns="91440" rIns="91440" rtlCol="0" tIns="45720" vert="horz">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1/2/22</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42900" eaLnBrk="1" hangingPunct="1" latinLnBrk="0" rtl="0">
        <a:spcBef>
          <a:spcPct val="0"/>
        </a:spcBef>
        <a:buNone/>
        <a:defRPr kern="1200" sz="3300">
          <a:solidFill>
            <a:schemeClr val="tx1"/>
          </a:solidFill>
          <a:latin typeface="+mj-lt"/>
          <a:ea typeface="+mj-ea"/>
          <a:cs typeface="+mj-cs"/>
        </a:defRPr>
      </a:lvl1pPr>
    </p:titleStyle>
    <p:bodyStyle>
      <a:lvl1pPr algn="l" defTabSz="342900" eaLnBrk="1" hangingPunct="1" indent="-342900" latinLnBrk="0" marL="342900" rtl="0">
        <a:spcBef>
          <a:spcPct val="20000"/>
        </a:spcBef>
        <a:buFont typeface="Arial"/>
        <a:buChar char="•"/>
        <a:defRPr kern="1200" sz="2400">
          <a:solidFill>
            <a:schemeClr val="tx1"/>
          </a:solidFill>
          <a:latin typeface="+mn-lt"/>
          <a:ea typeface="+mn-ea"/>
          <a:cs typeface="+mn-cs"/>
        </a:defRPr>
      </a:lvl1pPr>
      <a:lvl2pPr algn="l" defTabSz="342900" eaLnBrk="1" hangingPunct="1" indent="-342900" latinLnBrk="0" marL="685800" rtl="0">
        <a:spcBef>
          <a:spcPct val="20000"/>
        </a:spcBef>
        <a:buFont typeface="Arial"/>
        <a:buChar char="–"/>
        <a:defRPr kern="1200" sz="2100">
          <a:solidFill>
            <a:schemeClr val="tx1"/>
          </a:solidFill>
          <a:latin typeface="+mn-lt"/>
          <a:ea typeface="+mn-ea"/>
          <a:cs typeface="+mn-cs"/>
        </a:defRPr>
      </a:lvl2pPr>
      <a:lvl3pPr algn="l" defTabSz="342900" eaLnBrk="1" hangingPunct="1" indent="-342900" latinLnBrk="0" marL="1028700" rtl="0">
        <a:spcBef>
          <a:spcPct val="20000"/>
        </a:spcBef>
        <a:buFont typeface="Arial"/>
        <a:buChar char="•"/>
        <a:defRPr kern="1200" sz="1800">
          <a:solidFill>
            <a:schemeClr val="tx1"/>
          </a:solidFill>
          <a:latin typeface="+mn-lt"/>
          <a:ea typeface="+mn-ea"/>
          <a:cs typeface="+mn-cs"/>
        </a:defRPr>
      </a:lvl3pPr>
      <a:lvl4pPr algn="l" defTabSz="342900" eaLnBrk="1" hangingPunct="1" indent="-342900" latinLnBrk="0" marL="1371600" rtl="0">
        <a:spcBef>
          <a:spcPct val="20000"/>
        </a:spcBef>
        <a:buFont typeface="Arial"/>
        <a:buChar char="–"/>
        <a:defRPr kern="1200" sz="1500">
          <a:solidFill>
            <a:schemeClr val="tx1"/>
          </a:solidFill>
          <a:latin typeface="+mn-lt"/>
          <a:ea typeface="+mn-ea"/>
          <a:cs typeface="+mn-cs"/>
        </a:defRPr>
      </a:lvl4pPr>
      <a:lvl5pPr algn="l" defTabSz="342900" eaLnBrk="1" hangingPunct="1" indent="-342900" latinLnBrk="0" marL="1714500" rtl="0">
        <a:spcBef>
          <a:spcPct val="20000"/>
        </a:spcBef>
        <a:buFont typeface="Arial"/>
        <a:buChar char="»"/>
        <a:defRPr kern="1200" sz="15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pubpub.org/" TargetMode="External" /><Relationship Id="rId3" Type="http://schemas.openxmlformats.org/officeDocument/2006/relationships/hyperlink" Target="https://british-literature-oer.pubpub.org/" TargetMode="External" /><Relationship Id="rId4" Type="http://schemas.openxmlformats.org/officeDocument/2006/relationships/hyperlink" Target="https://github.com/pubpub/pubpub" TargetMode="External"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1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en.wikipedia.org/wiki/Aaron_Swartz" TargetMode="External" /><Relationship Id="rId3" Type="http://schemas.openxmlformats.org/officeDocument/2006/relationships/hyperlink" Target="https://daringfireball.net/projects/markdown/" TargetMode="External" /></Relationships>
</file>

<file path=ppt/slides/_rels/slide1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2.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20.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iki.c2.com/?ThereIsMoreThanOneWayToDoIt" TargetMode="External" /></Relationships>
</file>

<file path=ppt/slides/_rels/slide21.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atatracker.ietf.org/doc/html/rfc7763" TargetMode="External" /><Relationship Id="rId3" Type="http://schemas.openxmlformats.org/officeDocument/2006/relationships/hyperlink" Target="https://datatracker.ietf.org/doc/html/rfc7764" TargetMode="External" /></Relationships>
</file>

<file path=ppt/slides/_rels/slide2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www.markdownguide.org/" TargetMode="External" /></Relationships>
</file>

<file path=ppt/slides/_rels/slide27.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support.google.com/docs/answer/12014036?hl=en" TargetMode="External" /><Relationship Id="rId3" Type="http://schemas.openxmlformats.org/officeDocument/2006/relationships/hyperlink" Target="https://stackedit.io/" TargetMode="External" /><Relationship Id="rId4" Type="http://schemas.openxmlformats.org/officeDocument/2006/relationships/hyperlink" Target="https://macdown.uranusjr.com/" TargetMode="External" /><Relationship Id="rId5" Type="http://schemas.openxmlformats.org/officeDocument/2006/relationships/hyperlink" Target="https://obsidian.md/" TargetMode="External" /><Relationship Id="rId6" Type="http://schemas.openxmlformats.org/officeDocument/2006/relationships/hyperlink" Target="https://joplinapp.org/" TargetMode="External" /></Relationships>
</file>

<file path=ppt/slides/_rels/slide28.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2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stackedit.io/" TargetMode="External" /></Relationships>
</file>

<file path=ppt/slides/_rels/slide3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3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9.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0.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aringfireball.net/projects/markdown/" TargetMode="External" /><Relationship Id="rId3" Type="http://schemas.openxmlformats.org/officeDocument/2006/relationships/hyperlink" Target="https://pandoc.org/index.html" TargetMode="Externa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3.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johnmacfarlane.net/"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pPr lvl="0" indent="0" marL="0">
              <a:buNone/>
            </a:pPr>
            <a:r>
              <a:rPr/>
              <a:t>Markdown+Pandoc: A Swiss Army Knife for Content Creation</a:t>
            </a:r>
          </a:p>
        </p:txBody>
      </p:sp>
      <p:sp>
        <p:nvSpPr>
          <p:cNvPr id="3" name="Subtitle 2"/>
          <p:cNvSpPr>
            <a:spLocks noGrp="1"/>
          </p:cNvSpPr>
          <p:nvPr>
            <p:ph idx="1" type="subTitle"/>
          </p:nvPr>
        </p:nvSpPr>
        <p:spPr>
          <a:xfrm>
            <a:off x="1371600" y="2914650"/>
            <a:ext cx="6400800" cy="1314450"/>
          </a:xfrm>
        </p:spPr>
        <p:txBody>
          <a:bodyPr/>
          <a:lstStyle/>
          <a:p>
            <a:pPr lvl="0" indent="0" marL="0">
              <a:buNone/>
            </a:pPr>
            <a:r>
              <a:rPr/>
              <a:t>OpenLearningWV Statewide Convening</a:t>
            </a:r>
            <a:br/>
            <a:br/>
            <a:r>
              <a:rPr/>
              <a:t>Robert Szarka</a:t>
            </a:r>
          </a:p>
        </p:txBody>
      </p:sp>
      <p:sp>
        <p:nvSpPr>
          <p:cNvPr id="4" name="Date Placeholder 3"/>
          <p:cNvSpPr>
            <a:spLocks noGrp="1"/>
          </p:cNvSpPr>
          <p:nvPr>
            <p:ph idx="10" sz="half" type="dt"/>
          </p:nvPr>
        </p:nvSpPr>
        <p:spPr/>
        <p:txBody>
          <a:bodyPr/>
          <a:lstStyle/>
          <a:p>
            <a:pPr lvl="0" indent="0" marL="0">
              <a:buNone/>
            </a:pPr>
            <a:r>
              <a:rPr/>
              <a:t>2024-04-05</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LaTeX to MS Word</a:t>
            </a:r>
          </a:p>
        </p:txBody>
      </p:sp>
      <p:sp>
        <p:nvSpPr>
          <p:cNvPr id="3" name="Content Placeholder 2"/>
          <p:cNvSpPr>
            <a:spLocks noGrp="1"/>
          </p:cNvSpPr>
          <p:nvPr>
            <p:ph idx="1"/>
          </p:nvPr>
        </p:nvSpPr>
        <p:spPr/>
        <p:txBody>
          <a:bodyPr/>
          <a:lstStyle/>
          <a:p>
            <a:pPr lvl="0" indent="0" marL="0">
              <a:buNone/>
            </a:pPr>
            <a:r>
              <a:rPr/>
              <a:t>My original use case: convert my LaTeX document to MS Word for publication:</a:t>
            </a:r>
          </a:p>
          <a:p>
            <a:pPr lvl="0" indent="0">
              <a:buNone/>
            </a:pPr>
            <a:r>
              <a:rPr>
                <a:latin typeface="Courier"/>
              </a:rPr>
              <a:t>pandoc </a:t>
            </a:r>
            <a:r>
              <a:rPr>
                <a:solidFill>
                  <a:srgbClr val="7D9029"/>
                </a:solidFill>
                <a:latin typeface="Courier"/>
              </a:rPr>
              <a:t>-s</a:t>
            </a:r>
            <a:r>
              <a:rPr>
                <a:latin typeface="Courier"/>
              </a:rPr>
              <a:t> </a:t>
            </a:r>
            <a:r>
              <a:rPr>
                <a:solidFill>
                  <a:srgbClr val="7D9029"/>
                </a:solidFill>
                <a:latin typeface="Courier"/>
              </a:rPr>
              <a:t>-o</a:t>
            </a:r>
            <a:r>
              <a:rPr>
                <a:latin typeface="Courier"/>
              </a:rPr>
              <a:t> RTSpaper.docx </a:t>
            </a:r>
            <a:r>
              <a:rPr>
                <a:solidFill>
                  <a:srgbClr val="7D9029"/>
                </a:solidFill>
                <a:latin typeface="Courier"/>
              </a:rPr>
              <a:t>-f</a:t>
            </a:r>
            <a:r>
              <a:rPr>
                <a:latin typeface="Courier"/>
              </a:rPr>
              <a:t> latex </a:t>
            </a:r>
            <a:r>
              <a:rPr>
                <a:solidFill>
                  <a:srgbClr val="7D9029"/>
                </a:solidFill>
                <a:latin typeface="Courier"/>
              </a:rPr>
              <a:t>-t</a:t>
            </a:r>
            <a:r>
              <a:rPr>
                <a:latin typeface="Courier"/>
              </a:rPr>
              <a:t> docx RTSpaper.tex</a:t>
            </a:r>
          </a:p>
        </p:txBody>
      </p:sp>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MS Word to ODF</a:t>
            </a:r>
          </a:p>
        </p:txBody>
      </p:sp>
      <p:sp>
        <p:nvSpPr>
          <p:cNvPr id="3" name="Content Placeholder 2"/>
          <p:cNvSpPr>
            <a:spLocks noGrp="1"/>
          </p:cNvSpPr>
          <p:nvPr>
            <p:ph idx="1"/>
          </p:nvPr>
        </p:nvSpPr>
        <p:spPr/>
        <p:txBody>
          <a:bodyPr/>
          <a:lstStyle/>
          <a:p>
            <a:pPr lvl="0" indent="0" marL="0">
              <a:buNone/>
            </a:pPr>
            <a:r>
              <a:rPr/>
              <a:t>Let’s convert that filthy Microsoft format to Open Document Format for use with LibreOffice/OpenOffice:</a:t>
            </a:r>
          </a:p>
          <a:p>
            <a:pPr lvl="0" indent="0">
              <a:buNone/>
            </a:pPr>
            <a:r>
              <a:rPr>
                <a:latin typeface="Courier"/>
              </a:rPr>
              <a:t>pandoc </a:t>
            </a:r>
            <a:r>
              <a:rPr>
                <a:solidFill>
                  <a:srgbClr val="7D9029"/>
                </a:solidFill>
                <a:latin typeface="Courier"/>
              </a:rPr>
              <a:t>-o</a:t>
            </a:r>
            <a:r>
              <a:rPr>
                <a:latin typeface="Courier"/>
              </a:rPr>
              <a:t> RTSpaper.odt RTSpaper.docx</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MS Word to ODF (continued)</a:t>
            </a:r>
          </a:p>
        </p:txBody>
      </p:sp>
      <p:sp>
        <p:nvSpPr>
          <p:cNvPr id="3" name="Content Placeholder 2"/>
          <p:cNvSpPr>
            <a:spLocks noGrp="1"/>
          </p:cNvSpPr>
          <p:nvPr>
            <p:ph idx="1"/>
          </p:nvPr>
        </p:nvSpPr>
        <p:spPr/>
        <p:txBody>
          <a:bodyPr/>
          <a:lstStyle/>
          <a:p>
            <a:pPr lvl="0" indent="0" marL="0">
              <a:buNone/>
            </a:pPr>
            <a:r>
              <a:rPr/>
              <a:t>Couldn’t I just do that with MS Word?</a:t>
            </a:r>
          </a:p>
          <a:p>
            <a:pPr lvl="0"/>
            <a:r>
              <a:rPr/>
              <a:t>Not if you don’t own Word!</a:t>
            </a:r>
          </a:p>
          <a:p>
            <a:pPr lvl="0"/>
            <a:r>
              <a:rPr/>
              <a:t>Can Word do it in an automated fashion?</a:t>
            </a:r>
          </a:p>
          <a:p>
            <a:pPr lvl="0" indent="0" marL="0">
              <a:buNone/>
            </a:pPr>
            <a:r>
              <a:rPr/>
              <a:t>Pandoc can easily be called from a script, or used as part of a toolchain (can use STDIN for input and/or STDOUT for output).</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PubPub</a:t>
            </a:r>
          </a:p>
        </p:txBody>
      </p:sp>
      <p:sp>
        <p:nvSpPr>
          <p:cNvPr id="3" name="Content Placeholder 2"/>
          <p:cNvSpPr>
            <a:spLocks noGrp="1"/>
          </p:cNvSpPr>
          <p:nvPr>
            <p:ph idx="1"/>
          </p:nvPr>
        </p:nvSpPr>
        <p:spPr/>
        <p:txBody>
          <a:bodyPr/>
          <a:lstStyle/>
          <a:p>
            <a:pPr lvl="0" indent="0" marL="0">
              <a:buNone/>
            </a:pPr>
            <a:r>
              <a:rPr/>
              <a:t>As an example of the kind of automation that’s possible with Pandoc, consider the open-source publishing platform </a:t>
            </a:r>
            <a:r>
              <a:rPr>
                <a:hlinkClick r:id="rId2"/>
              </a:rPr>
              <a:t>PubPub</a:t>
            </a:r>
            <a:r>
              <a:rPr/>
              <a:t>. (I learned about PubPub yesterday from Jeremy Larance, who curates the </a:t>
            </a:r>
            <a:r>
              <a:rPr>
                <a:hlinkClick r:id="rId3"/>
              </a:rPr>
              <a:t>British Literature OER</a:t>
            </a:r>
            <a:r>
              <a:rPr/>
              <a:t> site.)</a:t>
            </a:r>
          </a:p>
          <a:p>
            <a:pPr lvl="0" indent="0" marL="0">
              <a:buNone/>
            </a:pPr>
            <a:r>
              <a:rPr/>
              <a:t>Judging from their </a:t>
            </a:r>
            <a:r>
              <a:rPr>
                <a:hlinkClick r:id="rId4"/>
              </a:rPr>
              <a:t>Github repository</a:t>
            </a:r>
            <a:r>
              <a:rPr/>
              <a:t>, PubPub relies on Pandoc to power at least some of their document conversions.</a:t>
            </a:r>
          </a:p>
        </p:txBody>
      </p:sp>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Example: One Weird Trick for Scraping the Web</a:t>
            </a:r>
          </a:p>
        </p:txBody>
      </p:sp>
      <p:sp>
        <p:nvSpPr>
          <p:cNvPr id="3" name="Content Placeholder 2"/>
          <p:cNvSpPr>
            <a:spLocks noGrp="1"/>
          </p:cNvSpPr>
          <p:nvPr>
            <p:ph idx="1"/>
          </p:nvPr>
        </p:nvSpPr>
        <p:spPr/>
        <p:txBody>
          <a:bodyPr/>
          <a:lstStyle/>
          <a:p>
            <a:pPr lvl="0" indent="0">
              <a:buNone/>
            </a:pPr>
            <a:r>
              <a:rPr>
                <a:latin typeface="Courier"/>
              </a:rPr>
              <a:t>pandoc </a:t>
            </a:r>
            <a:r>
              <a:rPr>
                <a:solidFill>
                  <a:srgbClr val="7D9029"/>
                </a:solidFill>
                <a:latin typeface="Courier"/>
              </a:rPr>
              <a:t>-s</a:t>
            </a:r>
            <a:r>
              <a:rPr>
                <a:latin typeface="Courier"/>
              </a:rPr>
              <a:t> </a:t>
            </a:r>
            <a:r>
              <a:rPr>
                <a:solidFill>
                  <a:srgbClr val="7D9029"/>
                </a:solidFill>
                <a:latin typeface="Courier"/>
              </a:rPr>
              <a:t>-r</a:t>
            </a:r>
            <a:r>
              <a:rPr>
                <a:latin typeface="Courier"/>
              </a:rPr>
              <a:t> html https://szarka.org/ </a:t>
            </a:r>
            <a:r>
              <a:rPr>
                <a:solidFill>
                  <a:srgbClr val="7D9029"/>
                </a:solidFill>
                <a:latin typeface="Courier"/>
              </a:rPr>
              <a:t>-o</a:t>
            </a:r>
            <a:r>
              <a:rPr>
                <a:latin typeface="Courier"/>
              </a:rPr>
              <a:t> szarka.md</a:t>
            </a:r>
          </a:p>
          <a:p>
            <a:pPr lvl="0" indent="0" marL="0">
              <a:buNone/>
            </a:pPr>
            <a:r>
              <a:rPr/>
              <a:t>This is similar to </a:t>
            </a:r>
            <a:r>
              <a:rPr>
                <a:latin typeface="Courier"/>
              </a:rPr>
              <a:t>Save to PDF</a:t>
            </a:r>
            <a:r>
              <a:rPr/>
              <a:t> in your browser or downloading with wget, but</a:t>
            </a:r>
          </a:p>
          <a:p>
            <a:pPr lvl="0"/>
            <a:r>
              <a:rPr/>
              <a:t>it’s scriptable</a:t>
            </a:r>
          </a:p>
          <a:p>
            <a:pPr lvl="0"/>
            <a:r>
              <a:rPr/>
              <a:t>it can save to </a:t>
            </a:r>
            <a:r>
              <a:rPr i="1"/>
              <a:t>any</a:t>
            </a:r>
            <a:r>
              <a:rPr/>
              <a:t> format Pandoc supports</a:t>
            </a:r>
          </a:p>
        </p:txBody>
      </p:sp>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tl;dr Pandoc Is a Beast!</a:t>
            </a:r>
          </a:p>
        </p:txBody>
      </p:sp>
      <p:sp>
        <p:nvSpPr>
          <p:cNvPr id="3" name="Content Placeholder 2"/>
          <p:cNvSpPr>
            <a:spLocks noGrp="1"/>
          </p:cNvSpPr>
          <p:nvPr>
            <p:ph idx="1"/>
          </p:nvPr>
        </p:nvSpPr>
        <p:spPr/>
        <p:txBody>
          <a:bodyPr/>
          <a:lstStyle/>
          <a:p>
            <a:pPr lvl="0"/>
            <a:r>
              <a:rPr/>
              <a:t>If you ever run into a “document” you can’t convert, Pandoc has your back.</a:t>
            </a:r>
          </a:p>
          <a:p>
            <a:pPr lvl="0"/>
            <a:r>
              <a:rPr/>
              <a:t>If you have a whole mess of documents to convert, ask you instructional designer to script the conversion process with Pandoc?</a:t>
            </a:r>
          </a:p>
          <a:p>
            <a:pPr lvl="0"/>
            <a:r>
              <a:rPr/>
              <a:t>Please buy John MacFarlane a beer for me!</a:t>
            </a:r>
          </a:p>
        </p:txBody>
      </p:sp>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Markdown</a:t>
            </a:r>
          </a:p>
        </p:txBody>
      </p:sp>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Origins of Markdown</a:t>
            </a:r>
          </a:p>
        </p:txBody>
      </p:sp>
      <p:sp>
        <p:nvSpPr>
          <p:cNvPr id="3" name="Content Placeholder 2"/>
          <p:cNvSpPr>
            <a:spLocks noGrp="1"/>
          </p:cNvSpPr>
          <p:nvPr>
            <p:ph idx="1"/>
          </p:nvPr>
        </p:nvSpPr>
        <p:spPr/>
        <p:txBody>
          <a:bodyPr/>
          <a:lstStyle/>
          <a:p>
            <a:pPr lvl="0" indent="0" marL="0">
              <a:buNone/>
            </a:pPr>
            <a:r>
              <a:rPr/>
              <a:t>Created in 2004 by </a:t>
            </a:r>
            <a:r>
              <a:rPr>
                <a:hlinkClick r:id="rId2"/>
              </a:rPr>
              <a:t>Aaron Swartz</a:t>
            </a:r>
            <a:r>
              <a:rPr/>
              <a:t> &amp; </a:t>
            </a:r>
            <a:r>
              <a:rPr>
                <a:hlinkClick r:id="rId3"/>
              </a:rPr>
              <a:t>John Gruber of Daring Fireball</a:t>
            </a:r>
            <a:r>
              <a:rPr/>
              <a:t>:</a:t>
            </a:r>
          </a:p>
          <a:p>
            <a:pPr lvl="0" indent="0" marL="1270000">
              <a:buNone/>
            </a:pPr>
            <a:r>
              <a:rPr sz="2000"/>
              <a:t>Markdown allows you to write using an easy-to-read, easy-to-write plain text format, then convert it to structurally valid XHTML (or HTML). … The overriding design goal for Markdown’s formatting syntax is to make it as readable as possible.</a:t>
            </a:r>
          </a:p>
        </p:txBody>
      </p:sp>
    </p:spTree>
  </p:cSl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Origins of Markdown (continued)</a:t>
            </a:r>
          </a:p>
        </p:txBody>
      </p:sp>
      <p:sp>
        <p:nvSpPr>
          <p:cNvPr id="3" name="Content Placeholder 2"/>
          <p:cNvSpPr>
            <a:spLocks noGrp="1"/>
          </p:cNvSpPr>
          <p:nvPr>
            <p:ph idx="1"/>
          </p:nvPr>
        </p:nvSpPr>
        <p:spPr/>
        <p:txBody>
          <a:bodyPr/>
          <a:lstStyle/>
          <a:p>
            <a:pPr lvl="0" indent="0" marL="1270000">
              <a:buNone/>
            </a:pPr>
            <a:r>
              <a:rPr sz="2000"/>
              <a:t>While Markdown’s syntax has been influenced by several existing text-to-HTML filters, the single biggest source of inspiration for Markdown’s syntax is the format of plain text email. The best way to get a feel for Markdown’s formatting syntax is simply to look at a Markdown-formatted document.</a:t>
            </a:r>
          </a:p>
          <a:p>
            <a:pPr lvl="0" indent="0" marL="0">
              <a:buNone/>
            </a:pPr>
            <a:r>
              <a:rPr/>
              <a:t>OK, let’s look at the Markdown that made these slides. </a:t>
            </a:r>
            <a:r>
              <a:rPr i="1"/>
              <a:t>/me fumbles with his laptop</a:t>
            </a:r>
          </a:p>
        </p:txBody>
      </p:sp>
    </p:spTree>
  </p:cSl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Slide Notes Example</a:t>
            </a:r>
          </a:p>
        </p:txBody>
      </p:sp>
      <p:sp>
        <p:nvSpPr>
          <p:cNvPr id="3" name="Content Placeholder 2"/>
          <p:cNvSpPr>
            <a:spLocks noGrp="1"/>
          </p:cNvSpPr>
          <p:nvPr>
            <p:ph idx="1"/>
          </p:nvPr>
        </p:nvSpPr>
        <p:spPr/>
        <p:txBody>
          <a:bodyPr/>
          <a:lstStyle/>
          <a:p>
            <a:pPr lvl="0" indent="0" marL="0">
              <a:buNone/>
            </a:pPr>
            <a:r>
              <a:rPr/>
              <a:t>This slide has notes in PowerPoint.</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Introduction</a:t>
            </a:r>
          </a:p>
        </p:txBody>
      </p:sp>
    </p:spTree>
  </p:cSl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Markdown’s Philosophy</a:t>
            </a:r>
          </a:p>
        </p:txBody>
      </p:sp>
      <p:sp>
        <p:nvSpPr>
          <p:cNvPr id="3" name="Content Placeholder 2"/>
          <p:cNvSpPr>
            <a:spLocks noGrp="1"/>
          </p:cNvSpPr>
          <p:nvPr>
            <p:ph idx="1"/>
          </p:nvPr>
        </p:nvSpPr>
        <p:spPr/>
        <p:txBody>
          <a:bodyPr/>
          <a:lstStyle/>
          <a:p>
            <a:pPr lvl="0" indent="0" marL="0">
              <a:buNone/>
            </a:pPr>
            <a:r>
              <a:rPr/>
              <a:t>Gruber’s original software for converting Markdown to HTML was written in Perl, and Markdown itself shares some of Perl’s ethos:</a:t>
            </a:r>
          </a:p>
          <a:p>
            <a:pPr lvl="0"/>
            <a:r>
              <a:rPr/>
              <a:t>less designed and more evolved from prior practice</a:t>
            </a:r>
          </a:p>
          <a:p>
            <a:pPr lvl="0"/>
            <a:r>
              <a:rPr/>
              <a:t>TIMTOWTDI (</a:t>
            </a:r>
            <a:r>
              <a:rPr>
                <a:hlinkClick r:id="rId2"/>
              </a:rPr>
              <a:t>There’s More Than One Way To Do It</a:t>
            </a:r>
            <a:r>
              <a:rPr/>
              <a:t>)</a:t>
            </a:r>
          </a:p>
        </p:txBody>
      </p:sp>
    </p:spTree>
  </p:cSl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Markdown’s Philosophy (continued)</a:t>
            </a:r>
          </a:p>
        </p:txBody>
      </p:sp>
      <p:sp>
        <p:nvSpPr>
          <p:cNvPr id="3" name="Content Placeholder 2"/>
          <p:cNvSpPr>
            <a:spLocks noGrp="1"/>
          </p:cNvSpPr>
          <p:nvPr>
            <p:ph idx="1"/>
          </p:nvPr>
        </p:nvSpPr>
        <p:spPr/>
        <p:txBody>
          <a:bodyPr/>
          <a:lstStyle/>
          <a:p>
            <a:pPr lvl="0" indent="0" marL="0">
              <a:buNone/>
            </a:pPr>
            <a:r>
              <a:rPr/>
              <a:t>As might be expected, the original Markdown specification has since spawned several dialects of Markdown. (Although there have also been some attempts at standardization—or, at least, documentation of existing practice—in </a:t>
            </a:r>
            <a:r>
              <a:rPr>
                <a:hlinkClick r:id="rId2"/>
              </a:rPr>
              <a:t>RFC 7763</a:t>
            </a:r>
            <a:r>
              <a:rPr/>
              <a:t> (The text/markdown Media Type) and </a:t>
            </a:r>
            <a:r>
              <a:rPr>
                <a:hlinkClick r:id="rId3"/>
              </a:rPr>
              <a:t>RFC 7764</a:t>
            </a:r>
            <a:r>
              <a:rPr/>
              <a:t> (Guidance on Markdown).)</a:t>
            </a:r>
          </a:p>
        </p:txBody>
      </p:sp>
    </p:spTree>
  </p:cSl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vs. HTML</a:t>
            </a:r>
          </a:p>
        </p:txBody>
      </p:sp>
      <p:sp>
        <p:nvSpPr>
          <p:cNvPr id="3" name="Content Placeholder 2"/>
          <p:cNvSpPr>
            <a:spLocks noGrp="1"/>
          </p:cNvSpPr>
          <p:nvPr>
            <p:ph idx="1"/>
          </p:nvPr>
        </p:nvSpPr>
        <p:spPr/>
        <p:txBody>
          <a:bodyPr/>
          <a:lstStyle/>
          <a:p>
            <a:pPr lvl="0"/>
            <a:r>
              <a:rPr/>
              <a:t>Unlike, e.g., MS Word’s .docx files, a Markdown file is just “plain” text.</a:t>
            </a:r>
          </a:p>
          <a:p>
            <a:pPr lvl="0"/>
            <a:r>
              <a:rPr/>
              <a:t>Unlike, e.g., HTML, Markdown approximates a “natural” way of writing, and it’s readable even in its untranslated form.</a:t>
            </a:r>
          </a:p>
          <a:p>
            <a:pPr lvl="0"/>
            <a:r>
              <a:rPr/>
              <a:t>Markdown is similar in spirit (&amp; sometimes syntax) to other lightweight markup languages, e.g., MediaWiki or BBCode.</a:t>
            </a:r>
          </a:p>
        </p:txBody>
      </p:sp>
    </p:spTree>
  </p:cSl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vs. HTML: Example 1</a:t>
            </a:r>
          </a:p>
        </p:txBody>
      </p:sp>
      <p:sp>
        <p:nvSpPr>
          <p:cNvPr id="3" name="Content Placeholder 2"/>
          <p:cNvSpPr>
            <a:spLocks noGrp="1"/>
          </p:cNvSpPr>
          <p:nvPr>
            <p:ph idx="1"/>
          </p:nvPr>
        </p:nvSpPr>
        <p:spPr/>
        <p:txBody>
          <a:bodyPr/>
          <a:lstStyle/>
          <a:p>
            <a:pPr lvl="0" indent="0" marL="0">
              <a:spcBef>
                <a:spcPts val="3000"/>
              </a:spcBef>
              <a:buNone/>
            </a:pPr>
            <a:r>
              <a:rPr b="1"/>
              <a:t>Markdown</a:t>
            </a:r>
          </a:p>
          <a:p>
            <a:pPr lvl="0" indent="0">
              <a:buNone/>
            </a:pPr>
            <a:r>
              <a:rPr>
                <a:latin typeface="Courier"/>
              </a:rPr>
              <a:t>This---this!---is an **important** paragraph</a:t>
            </a:r>
            <a:br/>
            <a:r>
              <a:rPr>
                <a:latin typeface="Courier"/>
              </a:rPr>
              <a:t>with a </a:t>
            </a:r>
            <a:r>
              <a:rPr i="1">
                <a:solidFill>
                  <a:srgbClr val="60A0B0"/>
                </a:solidFill>
                <a:latin typeface="Courier"/>
              </a:rPr>
              <a:t>[</a:t>
            </a:r>
            <a:r>
              <a:rPr>
                <a:solidFill>
                  <a:srgbClr val="007020"/>
                </a:solidFill>
                <a:latin typeface="Courier"/>
              </a:rPr>
              <a:t>link</a:t>
            </a:r>
            <a:r>
              <a:rPr i="1">
                <a:solidFill>
                  <a:srgbClr val="60A0B0"/>
                </a:solidFill>
                <a:latin typeface="Courier"/>
              </a:rPr>
              <a:t>](someurl.html "some page")</a:t>
            </a:r>
            <a:r>
              <a:rPr>
                <a:latin typeface="Courier"/>
              </a:rPr>
              <a:t>.</a:t>
            </a:r>
          </a:p>
          <a:p>
            <a:pPr lvl="0" indent="0" marL="0">
              <a:spcBef>
                <a:spcPts val="3000"/>
              </a:spcBef>
              <a:buNone/>
            </a:pPr>
            <a:r>
              <a:rPr b="1"/>
              <a:t>HTML</a:t>
            </a:r>
          </a:p>
          <a:p>
            <a:pPr lvl="0" indent="0">
              <a:buNone/>
            </a:pPr>
            <a:r>
              <a:rPr>
                <a:solidFill>
                  <a:srgbClr val="902000"/>
                </a:solidFill>
                <a:latin typeface="Courier"/>
              </a:rPr>
              <a:t>&lt;</a:t>
            </a:r>
            <a:r>
              <a:rPr b="1">
                <a:solidFill>
                  <a:srgbClr val="007020"/>
                </a:solidFill>
                <a:latin typeface="Courier"/>
              </a:rPr>
              <a:t>p</a:t>
            </a:r>
            <a:r>
              <a:rPr>
                <a:solidFill>
                  <a:srgbClr val="902000"/>
                </a:solidFill>
                <a:latin typeface="Courier"/>
              </a:rPr>
              <a:t>&gt;</a:t>
            </a:r>
            <a:r>
              <a:rPr>
                <a:latin typeface="Courier"/>
              </a:rPr>
              <a:t>This</a:t>
            </a:r>
            <a:r>
              <a:rPr>
                <a:solidFill>
                  <a:srgbClr val="40A070"/>
                </a:solidFill>
                <a:latin typeface="Courier"/>
              </a:rPr>
              <a:t>&amp;mdash;</a:t>
            </a:r>
            <a:r>
              <a:rPr>
                <a:latin typeface="Courier"/>
              </a:rPr>
              <a:t>this!</a:t>
            </a:r>
            <a:r>
              <a:rPr>
                <a:solidFill>
                  <a:srgbClr val="40A070"/>
                </a:solidFill>
                <a:latin typeface="Courier"/>
              </a:rPr>
              <a:t>&amp;mdash;</a:t>
            </a:r>
            <a:r>
              <a:rPr>
                <a:latin typeface="Courier"/>
              </a:rPr>
              <a:t>is an </a:t>
            </a:r>
            <a:br/>
            <a:r>
              <a:rPr>
                <a:solidFill>
                  <a:srgbClr val="902000"/>
                </a:solidFill>
                <a:latin typeface="Courier"/>
              </a:rPr>
              <a:t>&lt;</a:t>
            </a:r>
            <a:r>
              <a:rPr b="1">
                <a:solidFill>
                  <a:srgbClr val="007020"/>
                </a:solidFill>
                <a:latin typeface="Courier"/>
              </a:rPr>
              <a:t>strong</a:t>
            </a:r>
            <a:r>
              <a:rPr>
                <a:solidFill>
                  <a:srgbClr val="902000"/>
                </a:solidFill>
                <a:latin typeface="Courier"/>
              </a:rPr>
              <a:t>&gt;</a:t>
            </a:r>
            <a:r>
              <a:rPr>
                <a:latin typeface="Courier"/>
              </a:rPr>
              <a:t>important</a:t>
            </a:r>
            <a:r>
              <a:rPr>
                <a:solidFill>
                  <a:srgbClr val="902000"/>
                </a:solidFill>
                <a:latin typeface="Courier"/>
              </a:rPr>
              <a:t>&lt;/</a:t>
            </a:r>
            <a:r>
              <a:rPr b="1">
                <a:solidFill>
                  <a:srgbClr val="007020"/>
                </a:solidFill>
                <a:latin typeface="Courier"/>
              </a:rPr>
              <a:t>strong</a:t>
            </a:r>
            <a:r>
              <a:rPr>
                <a:solidFill>
                  <a:srgbClr val="902000"/>
                </a:solidFill>
                <a:latin typeface="Courier"/>
              </a:rPr>
              <a:t>&gt;</a:t>
            </a:r>
            <a:r>
              <a:rPr>
                <a:latin typeface="Courier"/>
              </a:rPr>
              <a:t> paragraph</a:t>
            </a:r>
            <a:br/>
            <a:r>
              <a:rPr>
                <a:latin typeface="Courier"/>
              </a:rPr>
              <a:t>with a </a:t>
            </a:r>
            <a:r>
              <a:rPr>
                <a:solidFill>
                  <a:srgbClr val="902000"/>
                </a:solidFill>
                <a:latin typeface="Courier"/>
              </a:rPr>
              <a:t>&lt;</a:t>
            </a:r>
            <a:r>
              <a:rPr b="1">
                <a:solidFill>
                  <a:srgbClr val="007020"/>
                </a:solidFill>
                <a:latin typeface="Courier"/>
              </a:rPr>
              <a:t>a</a:t>
            </a:r>
            <a:r>
              <a:rPr>
                <a:solidFill>
                  <a:srgbClr val="007020"/>
                </a:solidFill>
                <a:latin typeface="Courier"/>
              </a:rPr>
              <a:t> href</a:t>
            </a:r>
            <a:r>
              <a:rPr>
                <a:solidFill>
                  <a:srgbClr val="666666"/>
                </a:solidFill>
                <a:latin typeface="Courier"/>
              </a:rPr>
              <a:t>=</a:t>
            </a:r>
            <a:r>
              <a:rPr>
                <a:solidFill>
                  <a:srgbClr val="4070A0"/>
                </a:solidFill>
                <a:latin typeface="Courier"/>
              </a:rPr>
              <a:t>"someurl"</a:t>
            </a:r>
            <a:r>
              <a:rPr>
                <a:solidFill>
                  <a:srgbClr val="007020"/>
                </a:solidFill>
                <a:latin typeface="Courier"/>
              </a:rPr>
              <a:t> title</a:t>
            </a:r>
            <a:r>
              <a:rPr>
                <a:solidFill>
                  <a:srgbClr val="666666"/>
                </a:solidFill>
                <a:latin typeface="Courier"/>
              </a:rPr>
              <a:t>=</a:t>
            </a:r>
            <a:r>
              <a:rPr>
                <a:solidFill>
                  <a:srgbClr val="4070A0"/>
                </a:solidFill>
                <a:latin typeface="Courier"/>
              </a:rPr>
              <a:t>"some page"</a:t>
            </a:r>
            <a:r>
              <a:rPr>
                <a:solidFill>
                  <a:srgbClr val="902000"/>
                </a:solidFill>
                <a:latin typeface="Courier"/>
              </a:rPr>
              <a:t>&gt;</a:t>
            </a:r>
            <a:r>
              <a:rPr>
                <a:latin typeface="Courier"/>
              </a:rPr>
              <a:t>link</a:t>
            </a:r>
            <a:r>
              <a:rPr>
                <a:solidFill>
                  <a:srgbClr val="902000"/>
                </a:solidFill>
                <a:latin typeface="Courier"/>
              </a:rPr>
              <a:t>&lt;/</a:t>
            </a:r>
            <a:r>
              <a:rPr b="1">
                <a:solidFill>
                  <a:srgbClr val="007020"/>
                </a:solidFill>
                <a:latin typeface="Courier"/>
              </a:rPr>
              <a:t>a</a:t>
            </a:r>
            <a:r>
              <a:rPr>
                <a:solidFill>
                  <a:srgbClr val="902000"/>
                </a:solidFill>
                <a:latin typeface="Courier"/>
              </a:rPr>
              <a:t>&gt;</a:t>
            </a:r>
            <a:r>
              <a:rPr>
                <a:latin typeface="Courier"/>
              </a:rPr>
              <a:t>.</a:t>
            </a:r>
            <a:r>
              <a:rPr>
                <a:solidFill>
                  <a:srgbClr val="902000"/>
                </a:solidFill>
                <a:latin typeface="Courier"/>
              </a:rPr>
              <a:t>&lt;/</a:t>
            </a:r>
            <a:r>
              <a:rPr b="1">
                <a:solidFill>
                  <a:srgbClr val="007020"/>
                </a:solidFill>
                <a:latin typeface="Courier"/>
              </a:rPr>
              <a:t>p</a:t>
            </a:r>
            <a:r>
              <a:rPr>
                <a:solidFill>
                  <a:srgbClr val="902000"/>
                </a:solidFill>
                <a:latin typeface="Courier"/>
              </a:rPr>
              <a:t>&gt;</a:t>
            </a:r>
          </a:p>
        </p:txBody>
      </p:sp>
    </p:spTree>
  </p:cSl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vs. HTML: Example 2</a:t>
            </a:r>
          </a:p>
        </p:txBody>
      </p:sp>
      <p:sp>
        <p:nvSpPr>
          <p:cNvPr id="3" name="Content Placeholder 2"/>
          <p:cNvSpPr>
            <a:spLocks noGrp="1"/>
          </p:cNvSpPr>
          <p:nvPr>
            <p:ph idx="1"/>
          </p:nvPr>
        </p:nvSpPr>
        <p:spPr/>
        <p:txBody>
          <a:bodyPr/>
          <a:lstStyle/>
          <a:p>
            <a:pPr lvl="0" indent="0" marL="0">
              <a:spcBef>
                <a:spcPts val="3000"/>
              </a:spcBef>
              <a:buNone/>
            </a:pPr>
            <a:r>
              <a:rPr b="1"/>
              <a:t>Markdown</a:t>
            </a:r>
          </a:p>
          <a:p>
            <a:pPr lvl="0" indent="0">
              <a:buNone/>
            </a:pPr>
            <a:r>
              <a:rPr>
                <a:solidFill>
                  <a:srgbClr val="BB6688"/>
                </a:solidFill>
                <a:latin typeface="Courier"/>
              </a:rPr>
              <a:t>- </a:t>
            </a:r>
            <a:r>
              <a:rPr>
                <a:latin typeface="Courier"/>
              </a:rPr>
              <a:t>list item 1</a:t>
            </a:r>
            <a:br/>
            <a:r>
              <a:rPr>
                <a:solidFill>
                  <a:srgbClr val="BB6688"/>
                </a:solidFill>
                <a:latin typeface="Courier"/>
              </a:rPr>
              <a:t>  - </a:t>
            </a:r>
            <a:r>
              <a:rPr>
                <a:latin typeface="Courier"/>
              </a:rPr>
              <a:t>second level list item</a:t>
            </a:r>
          </a:p>
          <a:p>
            <a:pPr lvl="0" indent="0" marL="0">
              <a:spcBef>
                <a:spcPts val="3000"/>
              </a:spcBef>
              <a:buNone/>
            </a:pPr>
            <a:r>
              <a:rPr b="1"/>
              <a:t>HTML</a:t>
            </a:r>
          </a:p>
          <a:p>
            <a:pPr lvl="0" indent="0">
              <a:buNone/>
            </a:pPr>
            <a:r>
              <a:rPr>
                <a:solidFill>
                  <a:srgbClr val="902000"/>
                </a:solidFill>
                <a:latin typeface="Courier"/>
              </a:rPr>
              <a:t>&lt;</a:t>
            </a:r>
            <a:r>
              <a:rPr b="1">
                <a:solidFill>
                  <a:srgbClr val="007020"/>
                </a:solidFill>
                <a:latin typeface="Courier"/>
              </a:rPr>
              <a:t>ul</a:t>
            </a:r>
            <a:r>
              <a:rPr>
                <a:solidFill>
                  <a:srgbClr val="902000"/>
                </a:solidFill>
                <a:latin typeface="Courier"/>
              </a:rPr>
              <a:t>&gt;</a:t>
            </a:r>
            <a:br/>
            <a:r>
              <a:rPr>
                <a:solidFill>
                  <a:srgbClr val="902000"/>
                </a:solidFill>
                <a:latin typeface="Courier"/>
              </a:rPr>
              <a:t>&lt;</a:t>
            </a:r>
            <a:r>
              <a:rPr b="1">
                <a:solidFill>
                  <a:srgbClr val="007020"/>
                </a:solidFill>
                <a:latin typeface="Courier"/>
              </a:rPr>
              <a:t>li</a:t>
            </a:r>
            <a:r>
              <a:rPr>
                <a:solidFill>
                  <a:srgbClr val="902000"/>
                </a:solidFill>
                <a:latin typeface="Courier"/>
              </a:rPr>
              <a:t>&gt;</a:t>
            </a:r>
            <a:r>
              <a:rPr>
                <a:latin typeface="Courier"/>
              </a:rPr>
              <a:t>list item 1</a:t>
            </a:r>
            <a:br/>
            <a:r>
              <a:rPr>
                <a:latin typeface="Courier"/>
              </a:rPr>
              <a:t>  </a:t>
            </a:r>
            <a:r>
              <a:rPr>
                <a:solidFill>
                  <a:srgbClr val="902000"/>
                </a:solidFill>
                <a:latin typeface="Courier"/>
              </a:rPr>
              <a:t>&lt;</a:t>
            </a:r>
            <a:r>
              <a:rPr b="1">
                <a:solidFill>
                  <a:srgbClr val="007020"/>
                </a:solidFill>
                <a:latin typeface="Courier"/>
              </a:rPr>
              <a:t>ul</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li</a:t>
            </a:r>
            <a:r>
              <a:rPr>
                <a:solidFill>
                  <a:srgbClr val="902000"/>
                </a:solidFill>
                <a:latin typeface="Courier"/>
              </a:rPr>
              <a:t>&gt;</a:t>
            </a:r>
            <a:r>
              <a:rPr>
                <a:latin typeface="Courier"/>
              </a:rPr>
              <a:t>second level list item</a:t>
            </a:r>
            <a:r>
              <a:rPr>
                <a:solidFill>
                  <a:srgbClr val="902000"/>
                </a:solidFill>
                <a:latin typeface="Courier"/>
              </a:rPr>
              <a:t>&lt;/</a:t>
            </a:r>
            <a:r>
              <a:rPr b="1">
                <a:solidFill>
                  <a:srgbClr val="007020"/>
                </a:solidFill>
                <a:latin typeface="Courier"/>
              </a:rPr>
              <a:t>li</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ul</a:t>
            </a:r>
            <a:r>
              <a:rPr>
                <a:solidFill>
                  <a:srgbClr val="902000"/>
                </a:solidFill>
                <a:latin typeface="Courier"/>
              </a:rPr>
              <a:t>&gt;</a:t>
            </a:r>
            <a:br/>
            <a:r>
              <a:rPr>
                <a:solidFill>
                  <a:srgbClr val="902000"/>
                </a:solidFill>
                <a:latin typeface="Courier"/>
              </a:rPr>
              <a:t>&lt;/</a:t>
            </a:r>
            <a:r>
              <a:rPr b="1">
                <a:solidFill>
                  <a:srgbClr val="007020"/>
                </a:solidFill>
                <a:latin typeface="Courier"/>
              </a:rPr>
              <a:t>li</a:t>
            </a:r>
            <a:r>
              <a:rPr>
                <a:solidFill>
                  <a:srgbClr val="902000"/>
                </a:solidFill>
                <a:latin typeface="Courier"/>
              </a:rPr>
              <a:t>&gt;</a:t>
            </a:r>
            <a:br/>
            <a:r>
              <a:rPr>
                <a:solidFill>
                  <a:srgbClr val="902000"/>
                </a:solidFill>
                <a:latin typeface="Courier"/>
              </a:rPr>
              <a:t>&lt;/</a:t>
            </a:r>
            <a:r>
              <a:rPr b="1">
                <a:solidFill>
                  <a:srgbClr val="007020"/>
                </a:solidFill>
                <a:latin typeface="Courier"/>
              </a:rPr>
              <a:t>ul</a:t>
            </a:r>
            <a:r>
              <a:rPr>
                <a:solidFill>
                  <a:srgbClr val="902000"/>
                </a:solidFill>
                <a:latin typeface="Courier"/>
              </a:rPr>
              <a:t>&gt;</a:t>
            </a:r>
          </a:p>
        </p:txBody>
      </p:sp>
    </p:spTree>
  </p:cSl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vs. HTML: Example 3</a:t>
            </a:r>
          </a:p>
        </p:txBody>
      </p:sp>
      <p:sp>
        <p:nvSpPr>
          <p:cNvPr id="3" name="Content Placeholder 2"/>
          <p:cNvSpPr>
            <a:spLocks noGrp="1"/>
          </p:cNvSpPr>
          <p:nvPr>
            <p:ph idx="1"/>
          </p:nvPr>
        </p:nvSpPr>
        <p:spPr/>
        <p:txBody>
          <a:bodyPr/>
          <a:lstStyle/>
          <a:p>
            <a:pPr lvl="0" indent="0" marL="0">
              <a:spcBef>
                <a:spcPts val="3000"/>
              </a:spcBef>
              <a:buNone/>
            </a:pPr>
            <a:r>
              <a:rPr b="1"/>
              <a:t>Markdown</a:t>
            </a:r>
          </a:p>
          <a:p>
            <a:pPr lvl="0" indent="0">
              <a:buNone/>
            </a:pPr>
            <a:r>
              <a:rPr>
                <a:latin typeface="Courier"/>
              </a:rPr>
              <a:t>$A = \pi r^2$</a:t>
            </a:r>
          </a:p>
          <a:p>
            <a:pPr lvl="0" indent="0" marL="0">
              <a:spcBef>
                <a:spcPts val="3000"/>
              </a:spcBef>
              <a:buNone/>
            </a:pPr>
            <a:r>
              <a:rPr b="1"/>
              <a:t>HTML (MathML, best case)</a:t>
            </a:r>
          </a:p>
          <a:p>
            <a:pPr lvl="0" indent="0">
              <a:buNone/>
            </a:pPr>
            <a:r>
              <a:rPr>
                <a:solidFill>
                  <a:srgbClr val="902000"/>
                </a:solidFill>
                <a:latin typeface="Courier"/>
              </a:rPr>
              <a:t>&lt;</a:t>
            </a:r>
            <a:r>
              <a:rPr b="1">
                <a:solidFill>
                  <a:srgbClr val="007020"/>
                </a:solidFill>
                <a:latin typeface="Courier"/>
              </a:rPr>
              <a:t>math</a:t>
            </a:r>
            <a:r>
              <a:rPr>
                <a:solidFill>
                  <a:srgbClr val="902000"/>
                </a:solidFill>
                <a:latin typeface="Courier"/>
              </a:rPr>
              <a:t>&gt;&lt;</a:t>
            </a:r>
            <a:r>
              <a:rPr b="1">
                <a:solidFill>
                  <a:srgbClr val="007020"/>
                </a:solidFill>
                <a:latin typeface="Courier"/>
              </a:rPr>
              <a:t>mrow</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mi</a:t>
            </a:r>
            <a:r>
              <a:rPr>
                <a:solidFill>
                  <a:srgbClr val="902000"/>
                </a:solidFill>
                <a:latin typeface="Courier"/>
              </a:rPr>
              <a:t>&gt;</a:t>
            </a:r>
            <a:r>
              <a:rPr>
                <a:latin typeface="Courier"/>
              </a:rPr>
              <a:t>A</a:t>
            </a:r>
            <a:r>
              <a:rPr>
                <a:solidFill>
                  <a:srgbClr val="902000"/>
                </a:solidFill>
                <a:latin typeface="Courier"/>
              </a:rPr>
              <a:t>&lt;/</a:t>
            </a:r>
            <a:r>
              <a:rPr b="1">
                <a:solidFill>
                  <a:srgbClr val="007020"/>
                </a:solidFill>
                <a:latin typeface="Courier"/>
              </a:rPr>
              <a:t>mi</a:t>
            </a:r>
            <a:r>
              <a:rPr>
                <a:solidFill>
                  <a:srgbClr val="902000"/>
                </a:solidFill>
                <a:latin typeface="Courier"/>
              </a:rPr>
              <a:t>&gt;&lt;</a:t>
            </a:r>
            <a:r>
              <a:rPr b="1">
                <a:solidFill>
                  <a:srgbClr val="007020"/>
                </a:solidFill>
                <a:latin typeface="Courier"/>
              </a:rPr>
              <a:t>mo</a:t>
            </a:r>
            <a:r>
              <a:rPr>
                <a:solidFill>
                  <a:srgbClr val="902000"/>
                </a:solidFill>
                <a:latin typeface="Courier"/>
              </a:rPr>
              <a:t>&gt;</a:t>
            </a:r>
            <a:r>
              <a:rPr>
                <a:latin typeface="Courier"/>
              </a:rPr>
              <a:t>=</a:t>
            </a:r>
            <a:r>
              <a:rPr>
                <a:solidFill>
                  <a:srgbClr val="902000"/>
                </a:solidFill>
                <a:latin typeface="Courier"/>
              </a:rPr>
              <a:t>&lt;/</a:t>
            </a:r>
            <a:r>
              <a:rPr b="1">
                <a:solidFill>
                  <a:srgbClr val="007020"/>
                </a:solidFill>
                <a:latin typeface="Courier"/>
              </a:rPr>
              <a:t>mo</a:t>
            </a:r>
            <a:r>
              <a:rPr>
                <a:solidFill>
                  <a:srgbClr val="902000"/>
                </a:solidFill>
                <a:latin typeface="Courier"/>
              </a:rPr>
              <a:t>&gt;&lt;</a:t>
            </a:r>
            <a:r>
              <a:rPr b="1">
                <a:solidFill>
                  <a:srgbClr val="007020"/>
                </a:solidFill>
                <a:latin typeface="Courier"/>
              </a:rPr>
              <a:t>mi</a:t>
            </a:r>
            <a:r>
              <a:rPr>
                <a:solidFill>
                  <a:srgbClr val="902000"/>
                </a:solidFill>
                <a:latin typeface="Courier"/>
              </a:rPr>
              <a:t>&gt;</a:t>
            </a:r>
            <a:r>
              <a:rPr>
                <a:solidFill>
                  <a:srgbClr val="40A070"/>
                </a:solidFill>
                <a:latin typeface="Courier"/>
              </a:rPr>
              <a:t>&amp;pi;</a:t>
            </a:r>
            <a:r>
              <a:rPr>
                <a:solidFill>
                  <a:srgbClr val="902000"/>
                </a:solidFill>
                <a:latin typeface="Courier"/>
              </a:rPr>
              <a:t>&lt;/</a:t>
            </a:r>
            <a:r>
              <a:rPr b="1">
                <a:solidFill>
                  <a:srgbClr val="007020"/>
                </a:solidFill>
                <a:latin typeface="Courier"/>
              </a:rPr>
              <a:t>mi</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msup</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mrow</a:t>
            </a:r>
            <a:r>
              <a:rPr>
                <a:solidFill>
                  <a:srgbClr val="902000"/>
                </a:solidFill>
                <a:latin typeface="Courier"/>
              </a:rPr>
              <a:t>&gt;&lt;</a:t>
            </a:r>
            <a:r>
              <a:rPr b="1">
                <a:solidFill>
                  <a:srgbClr val="007020"/>
                </a:solidFill>
                <a:latin typeface="Courier"/>
              </a:rPr>
              <a:t>mi</a:t>
            </a:r>
            <a:r>
              <a:rPr>
                <a:solidFill>
                  <a:srgbClr val="902000"/>
                </a:solidFill>
                <a:latin typeface="Courier"/>
              </a:rPr>
              <a:t>&gt;</a:t>
            </a:r>
            <a:r>
              <a:rPr>
                <a:latin typeface="Courier"/>
              </a:rPr>
              <a:t>r</a:t>
            </a:r>
            <a:r>
              <a:rPr>
                <a:solidFill>
                  <a:srgbClr val="902000"/>
                </a:solidFill>
                <a:latin typeface="Courier"/>
              </a:rPr>
              <a:t>&lt;/</a:t>
            </a:r>
            <a:r>
              <a:rPr b="1">
                <a:solidFill>
                  <a:srgbClr val="007020"/>
                </a:solidFill>
                <a:latin typeface="Courier"/>
              </a:rPr>
              <a:t>mi</a:t>
            </a:r>
            <a:r>
              <a:rPr>
                <a:solidFill>
                  <a:srgbClr val="902000"/>
                </a:solidFill>
                <a:latin typeface="Courier"/>
              </a:rPr>
              <a:t>&gt;&lt;/</a:t>
            </a:r>
            <a:r>
              <a:rPr b="1">
                <a:solidFill>
                  <a:srgbClr val="007020"/>
                </a:solidFill>
                <a:latin typeface="Courier"/>
              </a:rPr>
              <a:t>mrow</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mrow</a:t>
            </a:r>
            <a:r>
              <a:rPr>
                <a:solidFill>
                  <a:srgbClr val="902000"/>
                </a:solidFill>
                <a:latin typeface="Courier"/>
              </a:rPr>
              <a:t>&gt;&lt;</a:t>
            </a:r>
            <a:r>
              <a:rPr b="1">
                <a:solidFill>
                  <a:srgbClr val="007020"/>
                </a:solidFill>
                <a:latin typeface="Courier"/>
              </a:rPr>
              <a:t>mn</a:t>
            </a:r>
            <a:r>
              <a:rPr>
                <a:solidFill>
                  <a:srgbClr val="902000"/>
                </a:solidFill>
                <a:latin typeface="Courier"/>
              </a:rPr>
              <a:t>&gt;</a:t>
            </a:r>
            <a:r>
              <a:rPr>
                <a:latin typeface="Courier"/>
              </a:rPr>
              <a:t>2</a:t>
            </a:r>
            <a:r>
              <a:rPr>
                <a:solidFill>
                  <a:srgbClr val="902000"/>
                </a:solidFill>
                <a:latin typeface="Courier"/>
              </a:rPr>
              <a:t>&lt;/</a:t>
            </a:r>
            <a:r>
              <a:rPr b="1">
                <a:solidFill>
                  <a:srgbClr val="007020"/>
                </a:solidFill>
                <a:latin typeface="Courier"/>
              </a:rPr>
              <a:t>mn</a:t>
            </a:r>
            <a:r>
              <a:rPr>
                <a:solidFill>
                  <a:srgbClr val="902000"/>
                </a:solidFill>
                <a:latin typeface="Courier"/>
              </a:rPr>
              <a:t>&gt;&lt;/</a:t>
            </a:r>
            <a:r>
              <a:rPr b="1">
                <a:solidFill>
                  <a:srgbClr val="007020"/>
                </a:solidFill>
                <a:latin typeface="Courier"/>
              </a:rPr>
              <a:t>mrow</a:t>
            </a:r>
            <a:r>
              <a:rPr>
                <a:solidFill>
                  <a:srgbClr val="902000"/>
                </a:solidFill>
                <a:latin typeface="Courier"/>
              </a:rPr>
              <a:t>&gt;</a:t>
            </a:r>
            <a:br/>
            <a:r>
              <a:rPr>
                <a:latin typeface="Courier"/>
              </a:rPr>
              <a:t>    </a:t>
            </a:r>
            <a:r>
              <a:rPr>
                <a:solidFill>
                  <a:srgbClr val="902000"/>
                </a:solidFill>
                <a:latin typeface="Courier"/>
              </a:rPr>
              <a:t>&lt;/</a:t>
            </a:r>
            <a:r>
              <a:rPr b="1">
                <a:solidFill>
                  <a:srgbClr val="007020"/>
                </a:solidFill>
                <a:latin typeface="Courier"/>
              </a:rPr>
              <a:t>msup</a:t>
            </a:r>
            <a:r>
              <a:rPr>
                <a:solidFill>
                  <a:srgbClr val="902000"/>
                </a:solidFill>
                <a:latin typeface="Courier"/>
              </a:rPr>
              <a:t>&gt;</a:t>
            </a:r>
            <a:br/>
            <a:r>
              <a:rPr>
                <a:solidFill>
                  <a:srgbClr val="902000"/>
                </a:solidFill>
                <a:latin typeface="Courier"/>
              </a:rPr>
              <a:t>&lt;/</a:t>
            </a:r>
            <a:r>
              <a:rPr b="1">
                <a:solidFill>
                  <a:srgbClr val="007020"/>
                </a:solidFill>
                <a:latin typeface="Courier"/>
              </a:rPr>
              <a:t>mrow</a:t>
            </a:r>
            <a:r>
              <a:rPr>
                <a:solidFill>
                  <a:srgbClr val="902000"/>
                </a:solidFill>
                <a:latin typeface="Courier"/>
              </a:rPr>
              <a:t>&gt;&lt;/</a:t>
            </a:r>
            <a:r>
              <a:rPr b="1">
                <a:solidFill>
                  <a:srgbClr val="007020"/>
                </a:solidFill>
                <a:latin typeface="Courier"/>
              </a:rPr>
              <a:t>math</a:t>
            </a:r>
            <a:r>
              <a:rPr>
                <a:solidFill>
                  <a:srgbClr val="902000"/>
                </a:solidFill>
                <a:latin typeface="Courier"/>
              </a:rPr>
              <a:t>&gt;</a:t>
            </a:r>
          </a:p>
        </p:txBody>
      </p:sp>
    </p:spTree>
  </p:cSl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Syntax</a:t>
            </a:r>
          </a:p>
        </p:txBody>
      </p:sp>
      <p:sp>
        <p:nvSpPr>
          <p:cNvPr id="3" name="Content Placeholder 2"/>
          <p:cNvSpPr>
            <a:spLocks noGrp="1"/>
          </p:cNvSpPr>
          <p:nvPr>
            <p:ph idx="1"/>
          </p:nvPr>
        </p:nvSpPr>
        <p:spPr/>
        <p:txBody>
          <a:bodyPr/>
          <a:lstStyle/>
          <a:p>
            <a:pPr lvl="0" indent="0" marL="0">
              <a:buNone/>
            </a:pPr>
            <a:r>
              <a:rPr/>
              <a:t>To explore Markdown syntax further, see the Markdown Cheat Sheet in StackEdit or try </a:t>
            </a:r>
            <a:r>
              <a:rPr>
                <a:hlinkClick r:id="rId2"/>
              </a:rPr>
              <a:t>MarkdownGuide.org</a:t>
            </a:r>
            <a:r>
              <a:rPr/>
              <a:t>.</a:t>
            </a:r>
          </a:p>
        </p:txBody>
      </p:sp>
    </p:spTree>
  </p:cSl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Markdown in Your Daily Life</a:t>
            </a:r>
          </a:p>
        </p:txBody>
      </p:sp>
      <p:sp>
        <p:nvSpPr>
          <p:cNvPr id="3" name="Content Placeholder 2"/>
          <p:cNvSpPr>
            <a:spLocks noGrp="1"/>
          </p:cNvSpPr>
          <p:nvPr>
            <p:ph idx="1"/>
          </p:nvPr>
        </p:nvSpPr>
        <p:spPr/>
        <p:txBody>
          <a:bodyPr/>
          <a:lstStyle/>
          <a:p>
            <a:pPr lvl="0" indent="0" marL="0">
              <a:buNone/>
            </a:pPr>
            <a:r>
              <a:rPr/>
              <a:t>Adopting Markdown doesn’t have to be an all or nothing decision!</a:t>
            </a:r>
          </a:p>
          <a:p>
            <a:pPr lvl="0"/>
            <a:r>
              <a:rPr>
                <a:hlinkClick r:id="rId2"/>
              </a:rPr>
              <a:t>Use basic Markdown commands to format text as you type in Google Docs</a:t>
            </a:r>
            <a:r>
              <a:rPr/>
              <a:t> and on many web sites.</a:t>
            </a:r>
          </a:p>
          <a:p>
            <a:pPr lvl="0"/>
            <a:r>
              <a:rPr/>
              <a:t>Jot down quick notes in a text editor like Notepad or an app like Google Keep.</a:t>
            </a:r>
          </a:p>
          <a:p>
            <a:pPr lvl="0"/>
            <a:r>
              <a:rPr/>
              <a:t>Use a WYSIWYG tool like </a:t>
            </a:r>
            <a:r>
              <a:rPr>
                <a:hlinkClick r:id="rId3"/>
              </a:rPr>
              <a:t>StackEdit</a:t>
            </a:r>
            <a:r>
              <a:rPr/>
              <a:t> or </a:t>
            </a:r>
            <a:r>
              <a:rPr>
                <a:hlinkClick r:id="rId4"/>
              </a:rPr>
              <a:t>Macdown</a:t>
            </a:r>
            <a:r>
              <a:rPr/>
              <a:t> to quickly draft documents, then export to another format to revise.</a:t>
            </a:r>
          </a:p>
          <a:p>
            <a:pPr lvl="0"/>
            <a:r>
              <a:rPr/>
              <a:t>Use Markdown in dedicated note taking apps like </a:t>
            </a:r>
            <a:r>
              <a:rPr>
                <a:hlinkClick r:id="rId5"/>
              </a:rPr>
              <a:t>Obsidian</a:t>
            </a:r>
            <a:r>
              <a:rPr/>
              <a:t> or </a:t>
            </a:r>
            <a:r>
              <a:rPr>
                <a:hlinkClick r:id="rId6"/>
              </a:rPr>
              <a:t>Joplin</a:t>
            </a:r>
          </a:p>
        </p:txBody>
      </p:sp>
    </p:spTree>
  </p:cSl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My Workflow</a:t>
            </a:r>
          </a:p>
        </p:txBody>
      </p:sp>
    </p:spTree>
  </p:cSl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Write Markdown</a:t>
            </a:r>
          </a:p>
        </p:txBody>
      </p:sp>
      <p:sp>
        <p:nvSpPr>
          <p:cNvPr id="3" name="Content Placeholder 2"/>
          <p:cNvSpPr>
            <a:spLocks noGrp="1"/>
          </p:cNvSpPr>
          <p:nvPr>
            <p:ph idx="1"/>
          </p:nvPr>
        </p:nvSpPr>
        <p:spPr/>
        <p:txBody>
          <a:bodyPr/>
          <a:lstStyle/>
          <a:p>
            <a:pPr lvl="0"/>
            <a:r>
              <a:rPr/>
              <a:t>Optionally draft a chapter in StackEdit or pull notes from Obsidian as a starting point</a:t>
            </a:r>
          </a:p>
          <a:p>
            <a:pPr lvl="0"/>
            <a:r>
              <a:rPr/>
              <a:t>Revise using vi (or vim)</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Preparation: Set Up StackEdit</a:t>
            </a:r>
          </a:p>
        </p:txBody>
      </p:sp>
      <p:sp>
        <p:nvSpPr>
          <p:cNvPr id="3" name="Content Placeholder 2"/>
          <p:cNvSpPr>
            <a:spLocks noGrp="1"/>
          </p:cNvSpPr>
          <p:nvPr>
            <p:ph idx="1"/>
          </p:nvPr>
        </p:nvSpPr>
        <p:spPr/>
        <p:txBody>
          <a:bodyPr/>
          <a:lstStyle/>
          <a:p>
            <a:pPr lvl="0" indent="0" marL="0">
              <a:buNone/>
            </a:pPr>
            <a:r>
              <a:rPr/>
              <a:t>If you want to play along while I demonstrate the basics of Markdown later in this talk, go to </a:t>
            </a:r>
            <a:r>
              <a:rPr>
                <a:hlinkClick r:id="rId2"/>
              </a:rPr>
              <a:t>StackEdit.io</a:t>
            </a:r>
            <a:r>
              <a:rPr/>
              <a:t>.</a:t>
            </a:r>
          </a:p>
          <a:p>
            <a:pPr lvl="0" indent="0" marL="0">
              <a:buNone/>
            </a:pPr>
            <a:r>
              <a:rPr/>
              <a:t>If you also authorize StackEdit to use your Google account, it will sync your files via Google Drive.</a:t>
            </a:r>
          </a:p>
        </p:txBody>
      </p:sp>
    </p:spTree>
  </p:cSl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Produce HTML for Individual Chapters</a:t>
            </a:r>
          </a:p>
        </p:txBody>
      </p:sp>
      <p:sp>
        <p:nvSpPr>
          <p:cNvPr id="3" name="Content Placeholder 2"/>
          <p:cNvSpPr>
            <a:spLocks noGrp="1"/>
          </p:cNvSpPr>
          <p:nvPr>
            <p:ph idx="1"/>
          </p:nvPr>
        </p:nvSpPr>
        <p:spPr/>
        <p:txBody>
          <a:bodyPr/>
          <a:lstStyle/>
          <a:p>
            <a:pPr lvl="0" indent="0">
              <a:buNone/>
            </a:pPr>
            <a:r>
              <a:rPr>
                <a:latin typeface="Courier"/>
              </a:rPr>
              <a:t>pandoc -f markdown -t html5 "chapter.md" -o "chapter.html" </a:t>
            </a:r>
            <a:br/>
            <a:r>
              <a:rPr>
                <a:latin typeface="Courier"/>
              </a:rPr>
              <a:t>--ascii --webtex --embed-resources</a:t>
            </a:r>
          </a:p>
        </p:txBody>
      </p:sp>
    </p:spTree>
  </p:cSl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Produce HTML for Individual Chapters (continued)</a:t>
            </a:r>
          </a:p>
        </p:txBody>
      </p:sp>
      <p:sp>
        <p:nvSpPr>
          <p:cNvPr id="3" name="Content Placeholder 2"/>
          <p:cNvSpPr>
            <a:spLocks noGrp="1"/>
          </p:cNvSpPr>
          <p:nvPr>
            <p:ph idx="1"/>
          </p:nvPr>
        </p:nvSpPr>
        <p:spPr/>
        <p:txBody>
          <a:bodyPr/>
          <a:lstStyle/>
          <a:p>
            <a:pPr lvl="0"/>
            <a:r>
              <a:rPr>
                <a:latin typeface="Courier"/>
              </a:rPr>
              <a:t>--ascii</a:t>
            </a:r>
            <a:r>
              <a:rPr/>
              <a:t> avoids character set issues</a:t>
            </a:r>
          </a:p>
          <a:p>
            <a:pPr lvl="0"/>
            <a:r>
              <a:rPr>
                <a:latin typeface="Courier"/>
              </a:rPr>
              <a:t>--webtex</a:t>
            </a:r>
            <a:r>
              <a:rPr/>
              <a:t> uses an online service to create graphics for equations</a:t>
            </a:r>
          </a:p>
          <a:p>
            <a:pPr lvl="0"/>
            <a:r>
              <a:rPr>
                <a:latin typeface="Courier"/>
              </a:rPr>
              <a:t>--embed-resources</a:t>
            </a:r>
            <a:r>
              <a:rPr/>
              <a:t> embeds graphics in the file, saving the work of uploading graphics to the LMS separately (big time saver!)</a:t>
            </a:r>
          </a:p>
        </p:txBody>
      </p:sp>
    </p:spTree>
  </p:cSl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Paste HTML into the LMS</a:t>
            </a:r>
          </a:p>
        </p:txBody>
      </p:sp>
      <p:sp>
        <p:nvSpPr>
          <p:cNvPr id="3" name="Content Placeholder 2"/>
          <p:cNvSpPr>
            <a:spLocks noGrp="1"/>
          </p:cNvSpPr>
          <p:nvPr>
            <p:ph idx="1"/>
          </p:nvPr>
        </p:nvSpPr>
        <p:spPr/>
        <p:txBody>
          <a:bodyPr/>
          <a:lstStyle/>
          <a:p>
            <a:pPr lvl="0"/>
            <a:r>
              <a:rPr/>
              <a:t>By default, Pandoc creates an HTML fragment, perfect for pasting in. (The </a:t>
            </a:r>
            <a:r>
              <a:rPr>
                <a:latin typeface="Courier"/>
              </a:rPr>
              <a:t>--standalone</a:t>
            </a:r>
            <a:r>
              <a:rPr/>
              <a:t> option gives you a complete document, if you need one.)</a:t>
            </a:r>
          </a:p>
          <a:p>
            <a:pPr lvl="0"/>
            <a:r>
              <a:rPr/>
              <a:t>I’ve done this successfully with Blackboard, Canvas, &amp; Brightspace. Equations is the tricky part, but there are at least three different ways to do it!</a:t>
            </a:r>
          </a:p>
        </p:txBody>
      </p:sp>
    </p:spTree>
  </p:cSl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Compile a PDF File from All the Chapters</a:t>
            </a:r>
          </a:p>
        </p:txBody>
      </p:sp>
      <p:sp>
        <p:nvSpPr>
          <p:cNvPr id="3" name="Content Placeholder 2"/>
          <p:cNvSpPr>
            <a:spLocks noGrp="1"/>
          </p:cNvSpPr>
          <p:nvPr>
            <p:ph idx="1"/>
          </p:nvPr>
        </p:nvSpPr>
        <p:spPr/>
        <p:txBody>
          <a:bodyPr/>
          <a:lstStyle/>
          <a:p>
            <a:pPr lvl="0" indent="0" marL="0">
              <a:buNone/>
            </a:pPr>
            <a:r>
              <a:rPr/>
              <a:t>Pandoc will read in multiple files and compile them into one document, with options (e.g., columns, running headers, margins optimized for print, etc.) given on the command line or in a YAML block at the beginning.</a:t>
            </a:r>
          </a:p>
          <a:p>
            <a:pPr lvl="0" indent="0" marL="0">
              <a:buNone/>
            </a:pPr>
            <a:r>
              <a:rPr i="1"/>
              <a:t>If we have time, let’s look at my book draft as an example.</a:t>
            </a:r>
          </a:p>
        </p:txBody>
      </p:sp>
    </p:spTree>
  </p:cSl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Compile an EPUB E-Book File from All the Chapters</a:t>
            </a:r>
          </a:p>
        </p:txBody>
      </p:sp>
      <p:sp>
        <p:nvSpPr>
          <p:cNvPr id="3" name="Content Placeholder 2"/>
          <p:cNvSpPr>
            <a:spLocks noGrp="1"/>
          </p:cNvSpPr>
          <p:nvPr>
            <p:ph idx="1"/>
          </p:nvPr>
        </p:nvSpPr>
        <p:spPr/>
        <p:txBody>
          <a:bodyPr/>
          <a:lstStyle/>
          <a:p>
            <a:pPr lvl="0" indent="0" marL="0">
              <a:buNone/>
            </a:pPr>
            <a:r>
              <a:rPr/>
              <a:t>Very similar workflow to creating the PDF, but an EPUB file is basically HTML under the hood. Some new options to tweak, e.g., cover image.</a:t>
            </a:r>
          </a:p>
        </p:txBody>
      </p:sp>
    </p:spTree>
  </p:cSl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Advanced Stuff I’m Working On</a:t>
            </a:r>
          </a:p>
        </p:txBody>
      </p:sp>
      <p:sp>
        <p:nvSpPr>
          <p:cNvPr id="3" name="Content Placeholder 2"/>
          <p:cNvSpPr>
            <a:spLocks noGrp="1"/>
          </p:cNvSpPr>
          <p:nvPr>
            <p:ph idx="1"/>
          </p:nvPr>
        </p:nvSpPr>
        <p:spPr/>
        <p:txBody>
          <a:bodyPr/>
          <a:lstStyle/>
          <a:p>
            <a:pPr lvl="0"/>
            <a:r>
              <a:rPr/>
              <a:t>cross-references</a:t>
            </a:r>
          </a:p>
          <a:p>
            <a:pPr lvl="0"/>
            <a:r>
              <a:rPr/>
              <a:t>integrate with BibTeX for citations</a:t>
            </a:r>
          </a:p>
          <a:p>
            <a:pPr lvl="0"/>
            <a:r>
              <a:rPr/>
              <a:t>use reference docs (custom templates) to tweak formatting</a:t>
            </a:r>
          </a:p>
          <a:p>
            <a:pPr lvl="0"/>
            <a:r>
              <a:rPr/>
              <a:t>automate workflow with make</a:t>
            </a:r>
          </a:p>
          <a:p>
            <a:pPr lvl="0"/>
            <a:r>
              <a:rPr/>
              <a:t>IMS Content Packaging</a:t>
            </a:r>
          </a:p>
        </p:txBody>
      </p:sp>
    </p:spTree>
  </p:cSl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Open Source</a:t>
            </a:r>
          </a:p>
        </p:txBody>
      </p:sp>
    </p:spTree>
  </p:cSl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Open Access Started With Open Source</a:t>
            </a:r>
          </a:p>
        </p:txBody>
      </p:sp>
      <p:sp>
        <p:nvSpPr>
          <p:cNvPr id="3" name="Content Placeholder 2"/>
          <p:cNvSpPr>
            <a:spLocks noGrp="1"/>
          </p:cNvSpPr>
          <p:nvPr>
            <p:ph idx="1"/>
          </p:nvPr>
        </p:nvSpPr>
        <p:spPr/>
        <p:txBody>
          <a:bodyPr/>
          <a:lstStyle/>
          <a:p>
            <a:pPr lvl="0" indent="0" marL="0">
              <a:buNone/>
            </a:pPr>
            <a:r>
              <a:rPr/>
              <a:t>The movement toward Open Culture, Open Access, OER, etc., started with Open Source / Free Software. And OSS has its roots in Unix. Unix and OSS have </a:t>
            </a:r>
            <a:r>
              <a:rPr i="1"/>
              <a:t>their</a:t>
            </a:r>
            <a:r>
              <a:rPr/>
              <a:t> roots in academia and research labs (AT&amp;T). Creating OER content and OSS is a perfect match.</a:t>
            </a:r>
          </a:p>
        </p:txBody>
      </p:sp>
    </p:spTree>
  </p:cSl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Today’s Sermon</a:t>
            </a:r>
          </a:p>
        </p:txBody>
      </p:sp>
      <p:sp>
        <p:nvSpPr>
          <p:cNvPr id="3" name="Content Placeholder 2"/>
          <p:cNvSpPr>
            <a:spLocks noGrp="1"/>
          </p:cNvSpPr>
          <p:nvPr>
            <p:ph idx="1"/>
          </p:nvPr>
        </p:nvSpPr>
        <p:spPr/>
        <p:txBody>
          <a:bodyPr/>
          <a:lstStyle/>
          <a:p>
            <a:pPr lvl="0" indent="0" marL="0">
              <a:buNone/>
            </a:pPr>
            <a:r>
              <a:rPr/>
              <a:t>Universities shouldn’t be paying to lock up knowledge in proprietary silos, dependent on closed source software and proprietary formats. We can control the tools we use to author content, but we need to demand more from our institutions and our vendors, too.</a:t>
            </a:r>
          </a:p>
        </p:txBody>
      </p:sp>
    </p:spTree>
  </p:cSl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The End?</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Who am I?</a:t>
            </a:r>
          </a:p>
        </p:txBody>
      </p:sp>
      <p:sp>
        <p:nvSpPr>
          <p:cNvPr id="3" name="Content Placeholder 2"/>
          <p:cNvSpPr>
            <a:spLocks noGrp="1"/>
          </p:cNvSpPr>
          <p:nvPr>
            <p:ph idx="1"/>
          </p:nvPr>
        </p:nvSpPr>
        <p:spPr/>
        <p:txBody>
          <a:bodyPr/>
          <a:lstStyle/>
          <a:p>
            <a:pPr lvl="0" indent="0" marL="0">
              <a:buNone/>
            </a:pPr>
            <a:r>
              <a:rPr/>
              <a:t>Rob Szarka:</a:t>
            </a:r>
          </a:p>
          <a:p>
            <a:pPr lvl="0"/>
            <a:r>
              <a:rPr/>
              <a:t>Assistant Professor of Economics, Shepherd University</a:t>
            </a:r>
          </a:p>
          <a:p>
            <a:pPr lvl="0"/>
            <a:r>
              <a:rPr/>
              <a:t>Sysadmin hosting Internet services since 1992</a:t>
            </a:r>
          </a:p>
          <a:p>
            <a:pPr lvl="0"/>
            <a:r>
              <a:rPr/>
              <a:t>Bitcoiner</a:t>
            </a:r>
          </a:p>
          <a:p>
            <a:pPr lvl="0"/>
            <a:r>
              <a:rPr/>
              <a:t>Swing dancer</a:t>
            </a:r>
          </a:p>
        </p:txBody>
      </p:sp>
    </p:spTree>
  </p:cSl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Thank You</a:t>
            </a:r>
          </a:p>
        </p:txBody>
      </p:sp>
      <p:sp>
        <p:nvSpPr>
          <p:cNvPr id="3" name="Content Placeholder 2"/>
          <p:cNvSpPr>
            <a:spLocks noGrp="1"/>
          </p:cNvSpPr>
          <p:nvPr>
            <p:ph idx="1"/>
          </p:nvPr>
        </p:nvSpPr>
        <p:spPr/>
        <p:txBody>
          <a:bodyPr/>
          <a:lstStyle/>
          <a:p>
            <a:pPr lvl="0"/>
            <a:r>
              <a:rPr/>
              <a:t>Email me at </a:t>
            </a:r>
            <a:r>
              <a:rPr>
                <a:latin typeface="Courier"/>
              </a:rPr>
              <a:t>rszarka@shepherd.edu</a:t>
            </a:r>
            <a:r>
              <a:rPr/>
              <a:t> for slides.</a:t>
            </a:r>
          </a:p>
          <a:p>
            <a:pPr lvl="0"/>
            <a:r>
              <a:rPr/>
              <a:t>Maybe we should have an OER tech mailing list?</a:t>
            </a:r>
          </a:p>
          <a:p>
            <a:pPr lvl="0"/>
            <a:r>
              <a:rPr/>
              <a:t>Questions?</a:t>
            </a:r>
          </a:p>
        </p:txBody>
      </p:sp>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What am I doing?</a:t>
            </a:r>
          </a:p>
        </p:txBody>
      </p:sp>
      <p:sp>
        <p:nvSpPr>
          <p:cNvPr id="3" name="Content Placeholder 2"/>
          <p:cNvSpPr>
            <a:spLocks noGrp="1"/>
          </p:cNvSpPr>
          <p:nvPr>
            <p:ph idx="1"/>
          </p:nvPr>
        </p:nvSpPr>
        <p:spPr/>
        <p:txBody>
          <a:bodyPr/>
          <a:lstStyle/>
          <a:p>
            <a:pPr lvl="0" indent="0" marL="0">
              <a:buNone/>
            </a:pPr>
            <a:r>
              <a:rPr/>
              <a:t>Writing a Principles of Economics text and producing it in multiple formats:</a:t>
            </a:r>
          </a:p>
          <a:p>
            <a:pPr lvl="0"/>
            <a:r>
              <a:rPr/>
              <a:t>PDF for offline reading &amp; printing</a:t>
            </a:r>
          </a:p>
          <a:p>
            <a:pPr lvl="0"/>
            <a:r>
              <a:rPr/>
              <a:t>HTML for reading via the LMS</a:t>
            </a:r>
          </a:p>
          <a:p>
            <a:pPr lvl="0"/>
            <a:r>
              <a:rPr/>
              <a:t>EPUB for e-book readers</a:t>
            </a:r>
          </a:p>
          <a:p>
            <a:pPr lvl="0"/>
            <a:r>
              <a:rPr/>
              <a:t>Beamer PDF &amp; PowerPoint for slides</a:t>
            </a:r>
          </a:p>
        </p:txBody>
      </p:sp>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How am I doing it?</a:t>
            </a:r>
          </a:p>
        </p:txBody>
      </p:sp>
      <p:sp>
        <p:nvSpPr>
          <p:cNvPr id="3" name="Content Placeholder 2"/>
          <p:cNvSpPr>
            <a:spLocks noGrp="1"/>
          </p:cNvSpPr>
          <p:nvPr>
            <p:ph idx="1"/>
          </p:nvPr>
        </p:nvSpPr>
        <p:spPr/>
        <p:txBody>
          <a:bodyPr/>
          <a:lstStyle/>
          <a:p>
            <a:pPr lvl="0"/>
            <a:r>
              <a:rPr>
                <a:hlinkClick r:id="rId2"/>
              </a:rPr>
              <a:t>Markdown</a:t>
            </a:r>
            <a:r>
              <a:rPr/>
              <a:t>: “an easy-to-read, easy-to-write plain text format”</a:t>
            </a:r>
          </a:p>
          <a:p>
            <a:pPr lvl="0"/>
            <a:r>
              <a:rPr>
                <a:hlinkClick r:id="rId3"/>
              </a:rPr>
              <a:t>Pandoc</a:t>
            </a:r>
            <a:r>
              <a:rPr/>
              <a:t>: “a universal document converter”</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What do I hope to accomplish today?</a:t>
            </a:r>
          </a:p>
        </p:txBody>
      </p:sp>
      <p:sp>
        <p:nvSpPr>
          <p:cNvPr id="3" name="Content Placeholder 2"/>
          <p:cNvSpPr>
            <a:spLocks noGrp="1"/>
          </p:cNvSpPr>
          <p:nvPr>
            <p:ph idx="1"/>
          </p:nvPr>
        </p:nvSpPr>
        <p:spPr/>
        <p:txBody>
          <a:bodyPr/>
          <a:lstStyle/>
          <a:p>
            <a:pPr lvl="0" indent="0" marL="0">
              <a:buNone/>
            </a:pPr>
            <a:r>
              <a:rPr/>
              <a:t>I would like to convince you that:</a:t>
            </a:r>
          </a:p>
          <a:p>
            <a:pPr lvl="0"/>
            <a:r>
              <a:rPr/>
              <a:t>Pandoc is a useful tool that can solve document conversion problems.</a:t>
            </a:r>
          </a:p>
          <a:p>
            <a:pPr lvl="0"/>
            <a:r>
              <a:rPr/>
              <a:t>Markdown is a useful format that can fit into your workflow in many places, even if you don’t try to write an entire textbook in it.</a:t>
            </a:r>
          </a:p>
          <a:p>
            <a:pPr lvl="0"/>
            <a:r>
              <a:rPr/>
              <a:t>open source software &amp; open formats are the logical way to create open content.</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lstStyle/>
          <a:p>
            <a:pPr lvl="0" indent="0" marL="0">
              <a:buNone/>
            </a:pPr>
            <a:r>
              <a:rPr/>
              <a:t>Pandoc</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indent="0" marL="0">
              <a:buNone/>
            </a:pPr>
            <a:r>
              <a:rPr/>
              <a:t>What is Pandoc?</a:t>
            </a:r>
          </a:p>
        </p:txBody>
      </p:sp>
      <p:sp>
        <p:nvSpPr>
          <p:cNvPr id="3" name="Content Placeholder 2"/>
          <p:cNvSpPr>
            <a:spLocks noGrp="1"/>
          </p:cNvSpPr>
          <p:nvPr>
            <p:ph idx="1"/>
          </p:nvPr>
        </p:nvSpPr>
        <p:spPr/>
        <p:txBody>
          <a:bodyPr/>
          <a:lstStyle/>
          <a:p>
            <a:pPr lvl="0"/>
            <a:r>
              <a:rPr/>
              <a:t>free (as in beer </a:t>
            </a:r>
            <a:r>
              <a:rPr b="1"/>
              <a:t>&amp;</a:t>
            </a:r>
            <a:r>
              <a:rPr/>
              <a:t> freedom) software licensed under the GPL</a:t>
            </a:r>
          </a:p>
          <a:p>
            <a:pPr lvl="0"/>
            <a:r>
              <a:rPr/>
              <a:t>written by </a:t>
            </a:r>
            <a:r>
              <a:rPr>
                <a:hlinkClick r:id="rId2"/>
              </a:rPr>
              <a:t>John MacFarlane</a:t>
            </a:r>
            <a:r>
              <a:rPr/>
              <a:t>, Professor of Philosopy at UC Berkeley</a:t>
            </a:r>
          </a:p>
          <a:p>
            <a:pPr lvl="0"/>
            <a:r>
              <a:rPr/>
              <a:t>“a universal document converter”</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49</Words>
  <Application>Microsoft Macintosh PowerPoint</Application>
  <PresentationFormat>On-screen Show (16:9)</PresentationFormat>
  <Paragraphs>15</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Markdown+Pandoc: A Swiss Army Knife for Content Creation</dc:title>
  <dc:creator>Robert Szarka</dc:creator>
  <cp:keywords/>
  <dcterms:created xsi:type="dcterms:W3CDTF">2024-04-05T04:12:19Z</dcterms:created>
  <dcterms:modified xsi:type="dcterms:W3CDTF">2024-04-05T04:12:19Z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ate">
    <vt:lpwstr>2024-04-05</vt:lpwstr>
  </property>
  <property fmtid="{D5CDD505-2E9C-101B-9397-08002B2CF9AE}" pid="3" name="institute">
    <vt:lpwstr>Shepherd University</vt:lpwstr>
  </property>
  <property fmtid="{D5CDD505-2E9C-101B-9397-08002B2CF9AE}" pid="4" name="language">
    <vt:lpwstr>en-US</vt:lpwstr>
  </property>
  <property fmtid="{D5CDD505-2E9C-101B-9397-08002B2CF9AE}" pid="5" name="logo">
    <vt:lpwstr>OpenLearningWV-small.png</vt:lpwstr>
  </property>
  <property fmtid="{D5CDD505-2E9C-101B-9397-08002B2CF9AE}" pid="6" name="subtitle">
    <vt:lpwstr>OpenLearningWV Statewide Convening</vt:lpwstr>
  </property>
  <property fmtid="{D5CDD505-2E9C-101B-9397-08002B2CF9AE}" pid="7" name="urlcolor">
    <vt:lpwstr>blue</vt:lpwstr>
  </property>
</Properties>
</file>