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app0.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package/2006/relationships/metadata/extended-properties" Target="docProps/app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3"/>
  </p:notesMasterIdLst>
  <p:sldIdLst>
    <p:sldId id="256" r:id="rId3"/>
    <p:sldId id="257" r:id="rId4"/>
    <p:sldId id="348" r:id="rId5"/>
    <p:sldId id="349" r:id="rId6"/>
    <p:sldId id="350" r:id="rId7"/>
    <p:sldId id="258" r:id="rId8"/>
    <p:sldId id="351" r:id="rId9"/>
    <p:sldId id="259" r:id="rId10"/>
    <p:sldId id="353" r:id="rId11"/>
    <p:sldId id="261" r:id="rId12"/>
    <p:sldId id="314" r:id="rId13"/>
    <p:sldId id="315" r:id="rId14"/>
    <p:sldId id="316" r:id="rId15"/>
    <p:sldId id="318" r:id="rId16"/>
    <p:sldId id="317" r:id="rId17"/>
    <p:sldId id="320" r:id="rId18"/>
    <p:sldId id="334" r:id="rId19"/>
    <p:sldId id="335" r:id="rId20"/>
    <p:sldId id="336" r:id="rId21"/>
    <p:sldId id="337" r:id="rId22"/>
    <p:sldId id="319" r:id="rId23"/>
    <p:sldId id="338" r:id="rId24"/>
    <p:sldId id="339" r:id="rId25"/>
    <p:sldId id="321" r:id="rId26"/>
    <p:sldId id="322" r:id="rId27"/>
    <p:sldId id="323" r:id="rId28"/>
    <p:sldId id="324" r:id="rId29"/>
    <p:sldId id="325" r:id="rId30"/>
    <p:sldId id="326" r:id="rId31"/>
    <p:sldId id="327" r:id="rId32"/>
    <p:sldId id="328" r:id="rId33"/>
    <p:sldId id="330" r:id="rId34"/>
    <p:sldId id="310" r:id="rId35"/>
    <p:sldId id="312" r:id="rId36"/>
    <p:sldId id="331" r:id="rId37"/>
    <p:sldId id="313" r:id="rId38"/>
    <p:sldId id="279" r:id="rId39"/>
    <p:sldId id="283" r:id="rId40"/>
    <p:sldId id="329" r:id="rId41"/>
    <p:sldId id="290" r:id="rId42"/>
    <p:sldId id="288" r:id="rId43"/>
    <p:sldId id="291" r:id="rId44"/>
    <p:sldId id="340" r:id="rId45"/>
    <p:sldId id="343" r:id="rId46"/>
    <p:sldId id="344" r:id="rId47"/>
    <p:sldId id="345" r:id="rId48"/>
    <p:sldId id="346" r:id="rId49"/>
    <p:sldId id="347" r:id="rId50"/>
    <p:sldId id="333" r:id="rId51"/>
    <p:sldId id="332" r:id="rId5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AB00"/>
    <a:srgbClr val="003366"/>
    <a:srgbClr val="FFFFFF"/>
    <a:srgbClr val="E4E4E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446" dt="2026-08-20T03:13:39.770"/>
    <p1510:client id="{60A73A64-F16B-50A7-8D88-A33F106F64AB}" v="37" dt="2026-08-19T21:00:34.029"/>
    <p1510:client id="{89B00C3A-6980-77A8-A015-160A0C74B5A6}" v="63" dt="2026-08-20T02:34:06.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9" autoAdjust="0"/>
    <p:restoredTop sz="94673" autoAdjust="0"/>
  </p:normalViewPr>
  <p:slideViewPr>
    <p:cSldViewPr snapToGrid="0" snapToObjects="1">
      <p:cViewPr varScale="1">
        <p:scale>
          <a:sx n="90" d="100"/>
          <a:sy n="90" d="100"/>
        </p:scale>
        <p:origin x="58" y="590"/>
      </p:cViewPr>
      <p:guideLst>
        <p:guide orient="horz" pos="1620"/>
        <p:guide pos="2880"/>
      </p:guideLst>
    </p:cSldViewPr>
  </p:slideViewPr>
  <p:outlineViewPr>
    <p:cViewPr>
      <p:scale>
        <a:sx n="33" d="100"/>
        <a:sy n="33" d="100"/>
      </p:scale>
      <p:origin x="0" y="-5346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D72845-39E4-4B4B-94EE-1F2F1C5DE364}" type="doc">
      <dgm:prSet loTypeId="urn:microsoft.com/office/officeart/2018/2/layout/IconVerticalSolidList" loCatId="icon" qsTypeId="urn:microsoft.com/office/officeart/2005/8/quickstyle/simple1#1" qsCatId="simple" csTypeId="urn:microsoft.com/office/officeart/2005/8/colors/accent2_2#1" csCatId="accent2" phldr="1"/>
      <dgm:spPr/>
      <dgm:t>
        <a:bodyPr/>
        <a:lstStyle/>
        <a:p>
          <a:endParaRPr lang="en-US"/>
        </a:p>
      </dgm:t>
    </dgm:pt>
    <dgm:pt modelId="{4B0FF345-45C4-4B61-A729-30DF83B6FD22}">
      <dgm:prSet/>
      <dgm:spPr/>
      <dgm:t>
        <a:bodyPr/>
        <a:lstStyle/>
        <a:p>
          <a:pPr>
            <a:lnSpc>
              <a:spcPct val="100000"/>
            </a:lnSpc>
          </a:pPr>
          <a:r>
            <a:rPr lang="en-US" dirty="0"/>
            <a:t>Used test bank and instructor resources included with OER text</a:t>
          </a:r>
        </a:p>
      </dgm:t>
    </dgm:pt>
    <dgm:pt modelId="{C1A2C41A-EE1C-4822-8431-E3CCAD6E48E9}" type="parTrans" cxnId="{4EC1C141-15F7-4C11-A94C-E3E767E1F0B1}">
      <dgm:prSet/>
      <dgm:spPr/>
      <dgm:t>
        <a:bodyPr/>
        <a:lstStyle/>
        <a:p>
          <a:endParaRPr lang="en-US"/>
        </a:p>
      </dgm:t>
    </dgm:pt>
    <dgm:pt modelId="{6016122C-9EDF-421F-9D02-352594276973}" type="sibTrans" cxnId="{4EC1C141-15F7-4C11-A94C-E3E767E1F0B1}">
      <dgm:prSet/>
      <dgm:spPr/>
      <dgm:t>
        <a:bodyPr/>
        <a:lstStyle/>
        <a:p>
          <a:endParaRPr lang="en-US"/>
        </a:p>
      </dgm:t>
    </dgm:pt>
    <dgm:pt modelId="{E0F00F0B-5575-4D46-AB12-F7AEC5D46EF4}">
      <dgm:prSet/>
      <dgm:spPr/>
      <dgm:t>
        <a:bodyPr/>
        <a:lstStyle/>
        <a:p>
          <a:pPr>
            <a:lnSpc>
              <a:spcPct val="100000"/>
            </a:lnSpc>
          </a:pPr>
          <a:r>
            <a:rPr lang="en-US" dirty="0"/>
            <a:t>Created customized content (PowerPoints, videos, &amp; PDFs) emphasizing important concepts</a:t>
          </a:r>
        </a:p>
      </dgm:t>
    </dgm:pt>
    <dgm:pt modelId="{C54BFD59-85F6-45CC-9B98-6674A5BF27C4}" type="parTrans" cxnId="{2E759A61-F948-4F34-A410-4158350BE6D8}">
      <dgm:prSet/>
      <dgm:spPr/>
      <dgm:t>
        <a:bodyPr/>
        <a:lstStyle/>
        <a:p>
          <a:endParaRPr lang="en-US"/>
        </a:p>
      </dgm:t>
    </dgm:pt>
    <dgm:pt modelId="{6E294CB3-2CBB-482D-9E01-A10872B00795}" type="sibTrans" cxnId="{2E759A61-F948-4F34-A410-4158350BE6D8}">
      <dgm:prSet/>
      <dgm:spPr/>
      <dgm:t>
        <a:bodyPr/>
        <a:lstStyle/>
        <a:p>
          <a:endParaRPr lang="en-US"/>
        </a:p>
      </dgm:t>
    </dgm:pt>
    <dgm:pt modelId="{A674B680-409F-4E22-9BDC-E09558CB2D9E}">
      <dgm:prSet/>
      <dgm:spPr/>
      <dgm:t>
        <a:bodyPr/>
        <a:lstStyle/>
        <a:p>
          <a:pPr>
            <a:lnSpc>
              <a:spcPct val="100000"/>
            </a:lnSpc>
          </a:pPr>
          <a:r>
            <a:rPr lang="en-US" dirty="0"/>
            <a:t>University-wide effort with resources &amp; help available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A266752-2504-4693-B879-523EF0F6E3ED}" type="parTrans" cxnId="{B96F5903-E83F-455C-8B10-E016588984BC}">
      <dgm:prSet/>
      <dgm:spPr/>
      <dgm:t>
        <a:bodyPr/>
        <a:lstStyle/>
        <a:p>
          <a:endParaRPr lang="en-US"/>
        </a:p>
      </dgm:t>
    </dgm:pt>
    <dgm:pt modelId="{5B063A7B-F8E2-4A5B-A562-CE4BB1009E6D}" type="sibTrans" cxnId="{B96F5903-E83F-455C-8B10-E016588984BC}">
      <dgm:prSet/>
      <dgm:spPr/>
      <dgm:t>
        <a:bodyPr/>
        <a:lstStyle/>
        <a:p>
          <a:endParaRPr lang="en-US"/>
        </a:p>
      </dgm:t>
    </dgm:pt>
    <dgm:pt modelId="{108A1BDC-8BC9-4F34-B678-177ADECFD569}" type="pres">
      <dgm:prSet presAssocID="{E3D72845-39E4-4B4B-94EE-1F2F1C5DE364}" presName="root" presStyleCnt="0">
        <dgm:presLayoutVars>
          <dgm:dir/>
          <dgm:resizeHandles val="exact"/>
        </dgm:presLayoutVars>
      </dgm:prSet>
      <dgm:spPr/>
    </dgm:pt>
    <dgm:pt modelId="{7CC215BA-6F2F-4761-B36A-06969E657007}" type="pres">
      <dgm:prSet presAssocID="{4B0FF345-45C4-4B61-A729-30DF83B6FD22}" presName="compNode" presStyleCnt="0"/>
      <dgm:spPr/>
    </dgm:pt>
    <dgm:pt modelId="{4BE25507-A23D-42C7-BCF4-982384F2DBE1}" type="pres">
      <dgm:prSet presAssocID="{4B0FF345-45C4-4B61-A729-30DF83B6FD22}" presName="bgRect" presStyleLbl="bgShp" presStyleIdx="0" presStyleCnt="3"/>
      <dgm:spPr/>
    </dgm:pt>
    <dgm:pt modelId="{647C1915-3C62-4850-AE6F-703A299FA565}" type="pres">
      <dgm:prSet presAssocID="{4B0FF345-45C4-4B61-A729-30DF83B6FD2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15CC4443-CF32-423C-BB4A-9098AC0927AD}" type="pres">
      <dgm:prSet presAssocID="{4B0FF345-45C4-4B61-A729-30DF83B6FD22}" presName="spaceRect" presStyleCnt="0"/>
      <dgm:spPr/>
    </dgm:pt>
    <dgm:pt modelId="{03E27A89-63F4-4012-B182-4108E7F95FA4}" type="pres">
      <dgm:prSet presAssocID="{4B0FF345-45C4-4B61-A729-30DF83B6FD22}" presName="parTx" presStyleLbl="revTx" presStyleIdx="0" presStyleCnt="3">
        <dgm:presLayoutVars>
          <dgm:chMax val="0"/>
          <dgm:chPref val="0"/>
        </dgm:presLayoutVars>
      </dgm:prSet>
      <dgm:spPr/>
    </dgm:pt>
    <dgm:pt modelId="{C8F6C694-6F91-4081-9CF2-379436BC1FB9}" type="pres">
      <dgm:prSet presAssocID="{6016122C-9EDF-421F-9D02-352594276973}" presName="sibTrans" presStyleCnt="0"/>
      <dgm:spPr/>
    </dgm:pt>
    <dgm:pt modelId="{B5F48135-45B4-46B1-B283-BF07A6ACC57B}" type="pres">
      <dgm:prSet presAssocID="{E0F00F0B-5575-4D46-AB12-F7AEC5D46EF4}" presName="compNode" presStyleCnt="0"/>
      <dgm:spPr/>
    </dgm:pt>
    <dgm:pt modelId="{515A81CE-FEBA-4C45-A4E7-B812E110270A}" type="pres">
      <dgm:prSet presAssocID="{E0F00F0B-5575-4D46-AB12-F7AEC5D46EF4}" presName="bgRect" presStyleLbl="bgShp" presStyleIdx="1" presStyleCnt="3"/>
      <dgm:spPr/>
    </dgm:pt>
    <dgm:pt modelId="{BF17CA39-48A7-4E0B-89D7-7FFE1EE060BC}" type="pres">
      <dgm:prSet presAssocID="{E0F00F0B-5575-4D46-AB12-F7AEC5D46EF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8AE208E9-A864-4927-9D40-CD5BF878534F}" type="pres">
      <dgm:prSet presAssocID="{E0F00F0B-5575-4D46-AB12-F7AEC5D46EF4}" presName="spaceRect" presStyleCnt="0"/>
      <dgm:spPr/>
    </dgm:pt>
    <dgm:pt modelId="{5652FF7D-9996-4495-8526-C96A5B7D593D}" type="pres">
      <dgm:prSet presAssocID="{E0F00F0B-5575-4D46-AB12-F7AEC5D46EF4}" presName="parTx" presStyleLbl="revTx" presStyleIdx="1" presStyleCnt="3">
        <dgm:presLayoutVars>
          <dgm:chMax val="0"/>
          <dgm:chPref val="0"/>
        </dgm:presLayoutVars>
      </dgm:prSet>
      <dgm:spPr/>
    </dgm:pt>
    <dgm:pt modelId="{919A127E-027C-437F-9892-ADBEEDDD5FF0}" type="pres">
      <dgm:prSet presAssocID="{6E294CB3-2CBB-482D-9E01-A10872B00795}" presName="sibTrans" presStyleCnt="0"/>
      <dgm:spPr/>
    </dgm:pt>
    <dgm:pt modelId="{8EFF3C02-A24D-4D1F-897D-B5E1D9B9F225}" type="pres">
      <dgm:prSet presAssocID="{A674B680-409F-4E22-9BDC-E09558CB2D9E}" presName="compNode" presStyleCnt="0"/>
      <dgm:spPr/>
    </dgm:pt>
    <dgm:pt modelId="{7EC44D8E-E05A-47D8-BC5A-3DBEAE4B6FE4}" type="pres">
      <dgm:prSet presAssocID="{A674B680-409F-4E22-9BDC-E09558CB2D9E}" presName="bgRect" presStyleLbl="bgShp" presStyleIdx="2" presStyleCnt="3"/>
      <dgm:spPr/>
    </dgm:pt>
    <dgm:pt modelId="{83DEC621-C0C9-49CE-A05D-E14A12A3B6E3}" type="pres">
      <dgm:prSet presAssocID="{A674B680-409F-4E22-9BDC-E09558CB2D9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AB5BFBFD-BA26-4501-8B79-FFBFD0B3527D}" type="pres">
      <dgm:prSet presAssocID="{A674B680-409F-4E22-9BDC-E09558CB2D9E}" presName="spaceRect" presStyleCnt="0"/>
      <dgm:spPr/>
    </dgm:pt>
    <dgm:pt modelId="{D543D7F5-1D71-4082-A184-6BDC334E042D}" type="pres">
      <dgm:prSet presAssocID="{A674B680-409F-4E22-9BDC-E09558CB2D9E}" presName="parTx" presStyleLbl="revTx" presStyleIdx="2" presStyleCnt="3">
        <dgm:presLayoutVars>
          <dgm:chMax val="0"/>
          <dgm:chPref val="0"/>
        </dgm:presLayoutVars>
      </dgm:prSet>
      <dgm:spPr/>
    </dgm:pt>
  </dgm:ptLst>
  <dgm:cxnLst>
    <dgm:cxn modelId="{B96F5903-E83F-455C-8B10-E016588984BC}" srcId="{E3D72845-39E4-4B4B-94EE-1F2F1C5DE364}" destId="{A674B680-409F-4E22-9BDC-E09558CB2D9E}" srcOrd="2" destOrd="0" parTransId="{5A266752-2504-4693-B879-523EF0F6E3ED}" sibTransId="{5B063A7B-F8E2-4A5B-A562-CE4BB1009E6D}"/>
    <dgm:cxn modelId="{2E759A61-F948-4F34-A410-4158350BE6D8}" srcId="{E3D72845-39E4-4B4B-94EE-1F2F1C5DE364}" destId="{E0F00F0B-5575-4D46-AB12-F7AEC5D46EF4}" srcOrd="1" destOrd="0" parTransId="{C54BFD59-85F6-45CC-9B98-6674A5BF27C4}" sibTransId="{6E294CB3-2CBB-482D-9E01-A10872B00795}"/>
    <dgm:cxn modelId="{4EC1C141-15F7-4C11-A94C-E3E767E1F0B1}" srcId="{E3D72845-39E4-4B4B-94EE-1F2F1C5DE364}" destId="{4B0FF345-45C4-4B61-A729-30DF83B6FD22}" srcOrd="0" destOrd="0" parTransId="{C1A2C41A-EE1C-4822-8431-E3CCAD6E48E9}" sibTransId="{6016122C-9EDF-421F-9D02-352594276973}"/>
    <dgm:cxn modelId="{C0C19A56-D39E-4C57-9333-8AF7A72AB966}" type="presOf" srcId="{E0F00F0B-5575-4D46-AB12-F7AEC5D46EF4}" destId="{5652FF7D-9996-4495-8526-C96A5B7D593D}" srcOrd="0" destOrd="0" presId="urn:microsoft.com/office/officeart/2018/2/layout/IconVerticalSolidList"/>
    <dgm:cxn modelId="{682437BA-0C91-4945-A3C8-C01337F5C5A3}" type="presOf" srcId="{E3D72845-39E4-4B4B-94EE-1F2F1C5DE364}" destId="{108A1BDC-8BC9-4F34-B678-177ADECFD569}" srcOrd="0" destOrd="0" presId="urn:microsoft.com/office/officeart/2018/2/layout/IconVerticalSolidList"/>
    <dgm:cxn modelId="{3099EDD6-2C1A-4D7D-BE78-EAAC73E5BD48}" type="presOf" srcId="{A674B680-409F-4E22-9BDC-E09558CB2D9E}" destId="{D543D7F5-1D71-4082-A184-6BDC334E042D}" srcOrd="0" destOrd="0" presId="urn:microsoft.com/office/officeart/2018/2/layout/IconVerticalSolidList"/>
    <dgm:cxn modelId="{B34292F3-8139-4207-84F3-1BBBE0DF73A4}" type="presOf" srcId="{4B0FF345-45C4-4B61-A729-30DF83B6FD22}" destId="{03E27A89-63F4-4012-B182-4108E7F95FA4}" srcOrd="0" destOrd="0" presId="urn:microsoft.com/office/officeart/2018/2/layout/IconVerticalSolidList"/>
    <dgm:cxn modelId="{4CC51B7B-857E-419A-A58D-61C1B64EC2E6}" type="presParOf" srcId="{108A1BDC-8BC9-4F34-B678-177ADECFD569}" destId="{7CC215BA-6F2F-4761-B36A-06969E657007}" srcOrd="0" destOrd="0" presId="urn:microsoft.com/office/officeart/2018/2/layout/IconVerticalSolidList"/>
    <dgm:cxn modelId="{25D9053D-6A3B-43F1-8E9D-71F83D9373EC}" type="presParOf" srcId="{7CC215BA-6F2F-4761-B36A-06969E657007}" destId="{4BE25507-A23D-42C7-BCF4-982384F2DBE1}" srcOrd="0" destOrd="0" presId="urn:microsoft.com/office/officeart/2018/2/layout/IconVerticalSolidList"/>
    <dgm:cxn modelId="{9AA28BC0-F3E9-4071-BDBC-F6968A98380B}" type="presParOf" srcId="{7CC215BA-6F2F-4761-B36A-06969E657007}" destId="{647C1915-3C62-4850-AE6F-703A299FA565}" srcOrd="1" destOrd="0" presId="urn:microsoft.com/office/officeart/2018/2/layout/IconVerticalSolidList"/>
    <dgm:cxn modelId="{B8109874-5327-41F1-853A-C48012A704DA}" type="presParOf" srcId="{7CC215BA-6F2F-4761-B36A-06969E657007}" destId="{15CC4443-CF32-423C-BB4A-9098AC0927AD}" srcOrd="2" destOrd="0" presId="urn:microsoft.com/office/officeart/2018/2/layout/IconVerticalSolidList"/>
    <dgm:cxn modelId="{79EE1ACC-DDEF-4C7F-9061-4851C08FDC9F}" type="presParOf" srcId="{7CC215BA-6F2F-4761-B36A-06969E657007}" destId="{03E27A89-63F4-4012-B182-4108E7F95FA4}" srcOrd="3" destOrd="0" presId="urn:microsoft.com/office/officeart/2018/2/layout/IconVerticalSolidList"/>
    <dgm:cxn modelId="{B43BF00B-05A3-466F-855C-15C703FCCB96}" type="presParOf" srcId="{108A1BDC-8BC9-4F34-B678-177ADECFD569}" destId="{C8F6C694-6F91-4081-9CF2-379436BC1FB9}" srcOrd="1" destOrd="0" presId="urn:microsoft.com/office/officeart/2018/2/layout/IconVerticalSolidList"/>
    <dgm:cxn modelId="{32E9B5A2-CDB8-4948-B244-58FD17FDC4B9}" type="presParOf" srcId="{108A1BDC-8BC9-4F34-B678-177ADECFD569}" destId="{B5F48135-45B4-46B1-B283-BF07A6ACC57B}" srcOrd="2" destOrd="0" presId="urn:microsoft.com/office/officeart/2018/2/layout/IconVerticalSolidList"/>
    <dgm:cxn modelId="{BF48D1E5-33C2-4639-9A3F-50BC9B7CC496}" type="presParOf" srcId="{B5F48135-45B4-46B1-B283-BF07A6ACC57B}" destId="{515A81CE-FEBA-4C45-A4E7-B812E110270A}" srcOrd="0" destOrd="0" presId="urn:microsoft.com/office/officeart/2018/2/layout/IconVerticalSolidList"/>
    <dgm:cxn modelId="{D72121F1-2891-4746-8BB4-E38B43CCB6F5}" type="presParOf" srcId="{B5F48135-45B4-46B1-B283-BF07A6ACC57B}" destId="{BF17CA39-48A7-4E0B-89D7-7FFE1EE060BC}" srcOrd="1" destOrd="0" presId="urn:microsoft.com/office/officeart/2018/2/layout/IconVerticalSolidList"/>
    <dgm:cxn modelId="{FAC248A3-5A00-471D-8819-5A9FE5F3FB9F}" type="presParOf" srcId="{B5F48135-45B4-46B1-B283-BF07A6ACC57B}" destId="{8AE208E9-A864-4927-9D40-CD5BF878534F}" srcOrd="2" destOrd="0" presId="urn:microsoft.com/office/officeart/2018/2/layout/IconVerticalSolidList"/>
    <dgm:cxn modelId="{030F446E-A335-437D-9EB2-0C4DA1353BCF}" type="presParOf" srcId="{B5F48135-45B4-46B1-B283-BF07A6ACC57B}" destId="{5652FF7D-9996-4495-8526-C96A5B7D593D}" srcOrd="3" destOrd="0" presId="urn:microsoft.com/office/officeart/2018/2/layout/IconVerticalSolidList"/>
    <dgm:cxn modelId="{53D73C81-E6A7-4E6F-86BC-7639AB09E476}" type="presParOf" srcId="{108A1BDC-8BC9-4F34-B678-177ADECFD569}" destId="{919A127E-027C-437F-9892-ADBEEDDD5FF0}" srcOrd="3" destOrd="0" presId="urn:microsoft.com/office/officeart/2018/2/layout/IconVerticalSolidList"/>
    <dgm:cxn modelId="{B4E05A4D-2B49-40F4-BA14-A56E0F155541}" type="presParOf" srcId="{108A1BDC-8BC9-4F34-B678-177ADECFD569}" destId="{8EFF3C02-A24D-4D1F-897D-B5E1D9B9F225}" srcOrd="4" destOrd="0" presId="urn:microsoft.com/office/officeart/2018/2/layout/IconVerticalSolidList"/>
    <dgm:cxn modelId="{00EABFCA-50B0-4458-A0EC-16B990CCFB66}" type="presParOf" srcId="{8EFF3C02-A24D-4D1F-897D-B5E1D9B9F225}" destId="{7EC44D8E-E05A-47D8-BC5A-3DBEAE4B6FE4}" srcOrd="0" destOrd="0" presId="urn:microsoft.com/office/officeart/2018/2/layout/IconVerticalSolidList"/>
    <dgm:cxn modelId="{9446491C-98D6-4005-9A5F-7E442056AD47}" type="presParOf" srcId="{8EFF3C02-A24D-4D1F-897D-B5E1D9B9F225}" destId="{83DEC621-C0C9-49CE-A05D-E14A12A3B6E3}" srcOrd="1" destOrd="0" presId="urn:microsoft.com/office/officeart/2018/2/layout/IconVerticalSolidList"/>
    <dgm:cxn modelId="{794E642A-B981-470A-9695-DE5EEA66A990}" type="presParOf" srcId="{8EFF3C02-A24D-4D1F-897D-B5E1D9B9F225}" destId="{AB5BFBFD-BA26-4501-8B79-FFBFD0B3527D}" srcOrd="2" destOrd="0" presId="urn:microsoft.com/office/officeart/2018/2/layout/IconVerticalSolidList"/>
    <dgm:cxn modelId="{65640D4C-98A0-4CED-83C8-25888055F98B}" type="presParOf" srcId="{8EFF3C02-A24D-4D1F-897D-B5E1D9B9F225}" destId="{D543D7F5-1D71-4082-A184-6BDC334E04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E25507-A23D-42C7-BCF4-982384F2DBE1}">
      <dsp:nvSpPr>
        <dsp:cNvPr id="0" name=""/>
        <dsp:cNvSpPr/>
      </dsp:nvSpPr>
      <dsp:spPr>
        <a:xfrm>
          <a:off x="0" y="361"/>
          <a:ext cx="4041775" cy="8464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7C1915-3C62-4850-AE6F-703A299FA565}">
      <dsp:nvSpPr>
        <dsp:cNvPr id="0" name=""/>
        <dsp:cNvSpPr/>
      </dsp:nvSpPr>
      <dsp:spPr>
        <a:xfrm>
          <a:off x="256065" y="190823"/>
          <a:ext cx="465573" cy="4655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E27A89-63F4-4012-B182-4108E7F95FA4}">
      <dsp:nvSpPr>
        <dsp:cNvPr id="0" name=""/>
        <dsp:cNvSpPr/>
      </dsp:nvSpPr>
      <dsp:spPr>
        <a:xfrm>
          <a:off x="977705" y="361"/>
          <a:ext cx="3064069" cy="846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88" tIns="89588" rIns="89588" bIns="89588" numCol="1" spcCol="1270" anchor="ctr" anchorCtr="0">
          <a:noAutofit/>
        </a:bodyPr>
        <a:lstStyle/>
        <a:p>
          <a:pPr marL="0" lvl="0" indent="0" algn="l" defTabSz="622300">
            <a:lnSpc>
              <a:spcPct val="100000"/>
            </a:lnSpc>
            <a:spcBef>
              <a:spcPct val="0"/>
            </a:spcBef>
            <a:spcAft>
              <a:spcPct val="35000"/>
            </a:spcAft>
            <a:buNone/>
          </a:pPr>
          <a:r>
            <a:rPr lang="en-US" sz="1400" kern="1200" dirty="0"/>
            <a:t>Used test bank and instructor resources included with OER text</a:t>
          </a:r>
        </a:p>
      </dsp:txBody>
      <dsp:txXfrm>
        <a:off x="977705" y="361"/>
        <a:ext cx="3064069" cy="846497"/>
      </dsp:txXfrm>
    </dsp:sp>
    <dsp:sp modelId="{515A81CE-FEBA-4C45-A4E7-B812E110270A}">
      <dsp:nvSpPr>
        <dsp:cNvPr id="0" name=""/>
        <dsp:cNvSpPr/>
      </dsp:nvSpPr>
      <dsp:spPr>
        <a:xfrm>
          <a:off x="0" y="1058484"/>
          <a:ext cx="4041775" cy="8464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17CA39-48A7-4E0B-89D7-7FFE1EE060BC}">
      <dsp:nvSpPr>
        <dsp:cNvPr id="0" name=""/>
        <dsp:cNvSpPr/>
      </dsp:nvSpPr>
      <dsp:spPr>
        <a:xfrm>
          <a:off x="256065" y="1248946"/>
          <a:ext cx="465573" cy="4655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52FF7D-9996-4495-8526-C96A5B7D593D}">
      <dsp:nvSpPr>
        <dsp:cNvPr id="0" name=""/>
        <dsp:cNvSpPr/>
      </dsp:nvSpPr>
      <dsp:spPr>
        <a:xfrm>
          <a:off x="977705" y="1058484"/>
          <a:ext cx="3064069" cy="846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88" tIns="89588" rIns="89588" bIns="89588" numCol="1" spcCol="1270" anchor="ctr" anchorCtr="0">
          <a:noAutofit/>
        </a:bodyPr>
        <a:lstStyle/>
        <a:p>
          <a:pPr marL="0" lvl="0" indent="0" algn="l" defTabSz="622300">
            <a:lnSpc>
              <a:spcPct val="100000"/>
            </a:lnSpc>
            <a:spcBef>
              <a:spcPct val="0"/>
            </a:spcBef>
            <a:spcAft>
              <a:spcPct val="35000"/>
            </a:spcAft>
            <a:buNone/>
          </a:pPr>
          <a:r>
            <a:rPr lang="en-US" sz="1400" kern="1200" dirty="0"/>
            <a:t>Created customized content (PowerPoints, videos, &amp; PDFs) emphasizing important concepts</a:t>
          </a:r>
        </a:p>
      </dsp:txBody>
      <dsp:txXfrm>
        <a:off x="977705" y="1058484"/>
        <a:ext cx="3064069" cy="846497"/>
      </dsp:txXfrm>
    </dsp:sp>
    <dsp:sp modelId="{7EC44D8E-E05A-47D8-BC5A-3DBEAE4B6FE4}">
      <dsp:nvSpPr>
        <dsp:cNvPr id="0" name=""/>
        <dsp:cNvSpPr/>
      </dsp:nvSpPr>
      <dsp:spPr>
        <a:xfrm>
          <a:off x="0" y="2116606"/>
          <a:ext cx="4041775" cy="84649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DEC621-C0C9-49CE-A05D-E14A12A3B6E3}">
      <dsp:nvSpPr>
        <dsp:cNvPr id="0" name=""/>
        <dsp:cNvSpPr/>
      </dsp:nvSpPr>
      <dsp:spPr>
        <a:xfrm>
          <a:off x="256065" y="2307068"/>
          <a:ext cx="465573" cy="46557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43D7F5-1D71-4082-A184-6BDC334E042D}">
      <dsp:nvSpPr>
        <dsp:cNvPr id="0" name=""/>
        <dsp:cNvSpPr/>
      </dsp:nvSpPr>
      <dsp:spPr>
        <a:xfrm>
          <a:off x="977705" y="2116606"/>
          <a:ext cx="3064069" cy="846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88" tIns="89588" rIns="89588" bIns="89588" numCol="1" spcCol="1270" anchor="ctr" anchorCtr="0">
          <a:noAutofit/>
        </a:bodyPr>
        <a:lstStyle/>
        <a:p>
          <a:pPr marL="0" lvl="0" indent="0" algn="l" defTabSz="622300">
            <a:lnSpc>
              <a:spcPct val="100000"/>
            </a:lnSpc>
            <a:spcBef>
              <a:spcPct val="0"/>
            </a:spcBef>
            <a:spcAft>
              <a:spcPct val="35000"/>
            </a:spcAft>
            <a:buNone/>
          </a:pPr>
          <a:r>
            <a:rPr lang="en-US" sz="1400" kern="1200" dirty="0"/>
            <a:t>University-wide effort with resources &amp; help available</a:t>
          </a:r>
        </a:p>
      </dsp:txBody>
      <dsp:txXfrm>
        <a:off x="977705" y="2116606"/>
        <a:ext cx="3064069" cy="84649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0C3DEA-9DA1-4103-9CAC-1ED969AAA06E}" type="datetimeFigureOut">
              <a:rPr lang="en-US" smtClean="0"/>
              <a:t>2026-08-20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F09EF7-645F-4DE5-B85A-55A66465CE53}" type="slidenum">
              <a:rPr lang="en-US" smtClean="0"/>
              <a:t>‹#›</a:t>
            </a:fld>
            <a:endParaRPr lang="en-US"/>
          </a:p>
        </p:txBody>
      </p:sp>
    </p:spTree>
    <p:extLst>
      <p:ext uri="{BB962C8B-B14F-4D97-AF65-F5344CB8AC3E}">
        <p14:creationId xmlns:p14="http://schemas.microsoft.com/office/powerpoint/2010/main" val="823254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CA718-0586-7E31-8BF2-1965A7ADB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1FA74-4BD7-67E2-C12A-4E1753AE25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7F72F3-9DDE-E872-1775-E5475C681EC2}"/>
              </a:ext>
            </a:extLst>
          </p:cNvPr>
          <p:cNvSpPr>
            <a:spLocks noGrp="1"/>
          </p:cNvSpPr>
          <p:nvPr>
            <p:ph type="body" idx="1"/>
          </p:nvPr>
        </p:nvSpPr>
        <p:spPr/>
        <p:txBody>
          <a:bodyPr/>
          <a:lstStyle/>
          <a:p>
            <a:pPr marL="0" lvl="0" indent="0">
              <a:buNone/>
            </a:pPr>
            <a:r>
              <a:t>Speaker notes here.</a:t>
            </a:r>
          </a:p>
        </p:txBody>
      </p:sp>
      <p:sp>
        <p:nvSpPr>
          <p:cNvPr id="4" name="Slide Number Placeholder 3">
            <a:extLst>
              <a:ext uri="{FF2B5EF4-FFF2-40B4-BE49-F238E27FC236}">
                <a16:creationId xmlns:a16="http://schemas.microsoft.com/office/drawing/2014/main" id="{D1F70D83-7579-AB68-E24A-DD900316621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BDFEC3-8487-43E8-A154-7C12CBC1FFF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5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E5ACF-ED36-9B48-5BFD-567A76F9A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88307-5E14-7425-9E35-CEC0D95022E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EC9889C-4DB6-E405-79B5-BCBE1DFD08A6}"/>
              </a:ext>
            </a:extLst>
          </p:cNvPr>
          <p:cNvSpPr>
            <a:spLocks noGrp="1"/>
          </p:cNvSpPr>
          <p:nvPr>
            <p:ph type="body" idx="1"/>
          </p:nvPr>
        </p:nvSpPr>
        <p:spPr/>
        <p:txBody>
          <a:bodyPr/>
          <a:lstStyle/>
          <a:p>
            <a:pPr marL="0" lvl="0" indent="0">
              <a:buNone/>
            </a:pPr>
            <a:r>
              <a:t>Speaker notes here.</a:t>
            </a:r>
          </a:p>
        </p:txBody>
      </p:sp>
      <p:sp>
        <p:nvSpPr>
          <p:cNvPr id="4" name="Slide Number Placeholder 3">
            <a:extLst>
              <a:ext uri="{FF2B5EF4-FFF2-40B4-BE49-F238E27FC236}">
                <a16:creationId xmlns:a16="http://schemas.microsoft.com/office/drawing/2014/main" id="{74D42806-219A-DA84-8C74-B1EF15744CA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BDFEC3-8487-43E8-A154-7C12CBC1FFF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544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B3F3C-BAC8-CC5D-2F80-2581DDC4E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6924B-03BD-3A61-75BA-EF6D59A03E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8D0672-5955-8789-BE2E-CB50F652B1AB}"/>
              </a:ext>
            </a:extLst>
          </p:cNvPr>
          <p:cNvSpPr>
            <a:spLocks noGrp="1"/>
          </p:cNvSpPr>
          <p:nvPr>
            <p:ph type="body" idx="1"/>
          </p:nvPr>
        </p:nvSpPr>
        <p:spPr/>
        <p:txBody>
          <a:bodyPr/>
          <a:lstStyle/>
          <a:p>
            <a:pPr marL="0" lvl="0" indent="0">
              <a:buNone/>
            </a:pPr>
            <a:r>
              <a:t>Speaker notes here.</a:t>
            </a:r>
          </a:p>
        </p:txBody>
      </p:sp>
      <p:sp>
        <p:nvSpPr>
          <p:cNvPr id="4" name="Slide Number Placeholder 3">
            <a:extLst>
              <a:ext uri="{FF2B5EF4-FFF2-40B4-BE49-F238E27FC236}">
                <a16:creationId xmlns:a16="http://schemas.microsoft.com/office/drawing/2014/main" id="{8084B01C-61FA-A6D8-4472-74FCA0C6ED6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BDFEC3-8487-43E8-A154-7C12CBC1FFF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48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4236D-CB20-0038-951C-B21E028BE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0F71A-02F7-9B30-DDFE-590429B55E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F11BB0-10AB-3B40-6234-CF6CF5910A21}"/>
              </a:ext>
            </a:extLst>
          </p:cNvPr>
          <p:cNvSpPr>
            <a:spLocks noGrp="1"/>
          </p:cNvSpPr>
          <p:nvPr>
            <p:ph type="body" idx="1"/>
          </p:nvPr>
        </p:nvSpPr>
        <p:spPr/>
        <p:txBody>
          <a:bodyPr/>
          <a:lstStyle/>
          <a:p>
            <a:pPr marL="0" lvl="0" indent="0">
              <a:buNone/>
            </a:pPr>
            <a:r>
              <a:t>Speaker notes here.</a:t>
            </a:r>
          </a:p>
        </p:txBody>
      </p:sp>
      <p:sp>
        <p:nvSpPr>
          <p:cNvPr id="4" name="Slide Number Placeholder 3">
            <a:extLst>
              <a:ext uri="{FF2B5EF4-FFF2-40B4-BE49-F238E27FC236}">
                <a16:creationId xmlns:a16="http://schemas.microsoft.com/office/drawing/2014/main" id="{C86B4AB7-CB5A-876A-C7E9-9563CB66C81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BDFEC3-8487-43E8-A154-7C12CBC1FFF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928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336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84C29D-7940-C01F-05C4-32327CF1B146}"/>
              </a:ext>
            </a:extLst>
          </p:cNvPr>
          <p:cNvSpPr/>
          <p:nvPr userDrawn="1"/>
        </p:nvSpPr>
        <p:spPr>
          <a:xfrm>
            <a:off x="0" y="0"/>
            <a:ext cx="9144000" cy="58366"/>
          </a:xfrm>
          <a:prstGeom prst="rect">
            <a:avLst/>
          </a:prstGeom>
          <a:solidFill>
            <a:srgbClr val="EFAB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976363"/>
            <a:ext cx="7772400" cy="1102519"/>
          </a:xfrm>
        </p:spPr>
        <p:txBody>
          <a:bodyPr/>
          <a:lstStyle>
            <a:lvl1pPr>
              <a:defRPr>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1371600" y="2293194"/>
            <a:ext cx="6400800" cy="1314450"/>
          </a:xfrm>
        </p:spPr>
        <p:txBody>
          <a:bodyPr/>
          <a:lstStyle>
            <a:lvl1pPr marL="0" indent="0" algn="ctr">
              <a:buNone/>
              <a:defRPr>
                <a:solidFill>
                  <a:srgbClr val="EFAB00"/>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5" name="Image 0" descr="Shepherd University logo">
            <a:extLst>
              <a:ext uri="{FF2B5EF4-FFF2-40B4-BE49-F238E27FC236}">
                <a16:creationId xmlns:a16="http://schemas.microsoft.com/office/drawing/2014/main" id="{B24D9619-1F18-DBB4-99BA-163949D0FE85}"/>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802877" y="4167137"/>
            <a:ext cx="2286000" cy="914400"/>
          </a:xfrm>
          <a:prstGeom prst="rect">
            <a:avLst/>
          </a:prstGeom>
        </p:spPr>
      </p:pic>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336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84C29D-7940-C01F-05C4-32327CF1B146}"/>
              </a:ext>
            </a:extLst>
          </p:cNvPr>
          <p:cNvSpPr/>
          <p:nvPr userDrawn="1"/>
        </p:nvSpPr>
        <p:spPr>
          <a:xfrm>
            <a:off x="0" y="0"/>
            <a:ext cx="9144000" cy="58366"/>
          </a:xfrm>
          <a:prstGeom prst="rect">
            <a:avLst/>
          </a:prstGeom>
          <a:solidFill>
            <a:srgbClr val="EFAB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685800" y="976364"/>
            <a:ext cx="7772400" cy="1102519"/>
          </a:xfrm>
        </p:spPr>
        <p:txBody>
          <a:bodyPr/>
          <a:lstStyle>
            <a:lvl1pPr>
              <a:defRPr>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1371600" y="2293194"/>
            <a:ext cx="6400800" cy="1314450"/>
          </a:xfrm>
        </p:spPr>
        <p:txBody>
          <a:bodyPr/>
          <a:lstStyle>
            <a:lvl1pPr marL="0" indent="0" algn="ctr">
              <a:buNone/>
              <a:defRPr>
                <a:solidFill>
                  <a:srgbClr val="EFAB00"/>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Click to edit Master subtitle style</a:t>
            </a:r>
          </a:p>
        </p:txBody>
      </p:sp>
      <p:pic>
        <p:nvPicPr>
          <p:cNvPr id="5" name="Image 0" descr="Shepherd University logo">
            <a:extLst>
              <a:ext uri="{FF2B5EF4-FFF2-40B4-BE49-F238E27FC236}">
                <a16:creationId xmlns:a16="http://schemas.microsoft.com/office/drawing/2014/main" id="{B24D9619-1F18-DBB4-99BA-163949D0FE85}"/>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6802877" y="4167137"/>
            <a:ext cx="2286000" cy="914400"/>
          </a:xfrm>
          <a:prstGeom prst="rect">
            <a:avLst/>
          </a:prstGeom>
        </p:spPr>
      </p:pic>
    </p:spTree>
    <p:extLst>
      <p:ext uri="{BB962C8B-B14F-4D97-AF65-F5344CB8AC3E}">
        <p14:creationId xmlns:p14="http://schemas.microsoft.com/office/powerpoint/2010/main" val="4207899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266936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33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none" baseline="0">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722313" y="1951435"/>
            <a:ext cx="7772400" cy="1125140"/>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Shape 1">
            <a:extLst>
              <a:ext uri="{FF2B5EF4-FFF2-40B4-BE49-F238E27FC236}">
                <a16:creationId xmlns:a16="http://schemas.microsoft.com/office/drawing/2014/main" id="{023A3F9D-9DB3-3C23-0754-E28974E45F55}"/>
              </a:ext>
              <a:ext uri="{C183D7F6-B498-43B3-948B-1728B52AA6E4}">
                <adec:decorative xmlns:adec="http://schemas.microsoft.com/office/drawing/2017/decorative" val="1"/>
              </a:ext>
            </a:extLst>
          </p:cNvPr>
          <p:cNvSpPr/>
          <p:nvPr userDrawn="1"/>
        </p:nvSpPr>
        <p:spPr>
          <a:xfrm>
            <a:off x="1" y="0"/>
            <a:ext cx="79022" cy="5143500"/>
          </a:xfrm>
          <a:prstGeom prst="rect">
            <a:avLst/>
          </a:prstGeom>
          <a:solidFill>
            <a:srgbClr val="EFAB00"/>
          </a:solidFill>
          <a:ln/>
        </p:spPr>
        <p:txBody>
          <a:bodyPr/>
          <a:lstStyle/>
          <a:p>
            <a:endParaRPr lang="en-US" sz="1800"/>
          </a:p>
        </p:txBody>
      </p:sp>
      <p:sp>
        <p:nvSpPr>
          <p:cNvPr id="6" name="Shape 0">
            <a:extLst>
              <a:ext uri="{FF2B5EF4-FFF2-40B4-BE49-F238E27FC236}">
                <a16:creationId xmlns:a16="http://schemas.microsoft.com/office/drawing/2014/main" id="{9BD65556-BE7B-AC74-CD4F-42DA813F1CE3}"/>
              </a:ext>
              <a:ext uri="{C183D7F6-B498-43B3-948B-1728B52AA6E4}">
                <adec:decorative xmlns:adec="http://schemas.microsoft.com/office/drawing/2017/decorative" val="1"/>
              </a:ext>
            </a:extLst>
          </p:cNvPr>
          <p:cNvSpPr/>
          <p:nvPr userDrawn="1"/>
        </p:nvSpPr>
        <p:spPr>
          <a:xfrm>
            <a:off x="1371600" y="3163443"/>
            <a:ext cx="1097280" cy="54864"/>
          </a:xfrm>
          <a:prstGeom prst="rect">
            <a:avLst/>
          </a:prstGeom>
          <a:solidFill>
            <a:srgbClr val="EFAB00"/>
          </a:solidFill>
          <a:ln/>
        </p:spPr>
        <p:txBody>
          <a:bodyPr/>
          <a:lstStyle/>
          <a:p>
            <a:endParaRPr lang="en-US" sz="1800"/>
          </a:p>
        </p:txBody>
      </p:sp>
    </p:spTree>
    <p:extLst>
      <p:ext uri="{BB962C8B-B14F-4D97-AF65-F5344CB8AC3E}">
        <p14:creationId xmlns:p14="http://schemas.microsoft.com/office/powerpoint/2010/main" val="3253951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0166946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863785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131401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010862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23296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2393195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55702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6644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33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none" baseline="0">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722313" y="19514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Shape 1">
            <a:extLst>
              <a:ext uri="{FF2B5EF4-FFF2-40B4-BE49-F238E27FC236}">
                <a16:creationId xmlns:a16="http://schemas.microsoft.com/office/drawing/2014/main" id="{023A3F9D-9DB3-3C23-0754-E28974E45F55}"/>
              </a:ext>
              <a:ext uri="{C183D7F6-B498-43B3-948B-1728B52AA6E4}">
                <adec:decorative xmlns:adec="http://schemas.microsoft.com/office/drawing/2017/decorative" val="1"/>
              </a:ext>
            </a:extLst>
          </p:cNvPr>
          <p:cNvSpPr/>
          <p:nvPr userDrawn="1"/>
        </p:nvSpPr>
        <p:spPr>
          <a:xfrm>
            <a:off x="0" y="0"/>
            <a:ext cx="79022" cy="5143500"/>
          </a:xfrm>
          <a:prstGeom prst="rect">
            <a:avLst/>
          </a:prstGeom>
          <a:solidFill>
            <a:srgbClr val="EFAB00"/>
          </a:solidFill>
          <a:ln/>
        </p:spPr>
        <p:txBody>
          <a:bodyPr/>
          <a:lstStyle/>
          <a:p>
            <a:endParaRPr lang="en-US"/>
          </a:p>
        </p:txBody>
      </p:sp>
      <p:sp>
        <p:nvSpPr>
          <p:cNvPr id="6" name="Shape 0">
            <a:extLst>
              <a:ext uri="{FF2B5EF4-FFF2-40B4-BE49-F238E27FC236}">
                <a16:creationId xmlns:a16="http://schemas.microsoft.com/office/drawing/2014/main" id="{9BD65556-BE7B-AC74-CD4F-42DA813F1CE3}"/>
              </a:ext>
              <a:ext uri="{C183D7F6-B498-43B3-948B-1728B52AA6E4}">
                <adec:decorative xmlns:adec="http://schemas.microsoft.com/office/drawing/2017/decorative" val="1"/>
              </a:ext>
            </a:extLst>
          </p:cNvPr>
          <p:cNvSpPr/>
          <p:nvPr userDrawn="1"/>
        </p:nvSpPr>
        <p:spPr>
          <a:xfrm>
            <a:off x="1371600" y="3163443"/>
            <a:ext cx="1097280" cy="54864"/>
          </a:xfrm>
          <a:prstGeom prst="rect">
            <a:avLst/>
          </a:prstGeom>
          <a:solidFill>
            <a:srgbClr val="EFAB00"/>
          </a:solidFill>
          <a:ln/>
        </p:spPr>
        <p:txBody>
          <a:bodyPr/>
          <a:lstStyle/>
          <a:p>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48343A2D-2B67-3090-4229-A0E2C66793B6}"/>
              </a:ext>
              <a:ext uri="{C183D7F6-B498-43B3-948B-1728B52AA6E4}">
                <adec:decorative xmlns:adec="http://schemas.microsoft.com/office/drawing/2017/decorative" val="1"/>
              </a:ext>
            </a:extLst>
          </p:cNvPr>
          <p:cNvSpPr/>
          <p:nvPr userDrawn="1"/>
        </p:nvSpPr>
        <p:spPr>
          <a:xfrm>
            <a:off x="0" y="4617720"/>
            <a:ext cx="9144000" cy="525780"/>
          </a:xfrm>
          <a:prstGeom prst="rect">
            <a:avLst/>
          </a:prstGeom>
          <a:solidFill>
            <a:srgbClr val="003366"/>
          </a:solidFill>
          <a:ln/>
        </p:spPr>
        <p:txBody>
          <a:bodyPr/>
          <a:lstStyle/>
          <a:p>
            <a:endParaRPr lang="en-US"/>
          </a:p>
        </p:txBody>
      </p:sp>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57200" y="4731545"/>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rgbClr val="003366"/>
                </a:solidFill>
              </a:defRPr>
            </a:lvl1pPr>
          </a:lstStyle>
          <a:p>
            <a:fld id="{C5EF2332-01BF-834F-8236-50238282D533}" type="slidenum">
              <a:rPr lang="en-US" smtClean="0"/>
              <a:pPr/>
              <a:t>‹#›</a:t>
            </a:fld>
            <a:endParaRPr lang="en-US" dirty="0"/>
          </a:p>
        </p:txBody>
      </p:sp>
    </p:spTree>
    <p:extLst>
      <p:ext uri="{BB962C8B-B14F-4D97-AF65-F5344CB8AC3E}">
        <p14:creationId xmlns:p14="http://schemas.microsoft.com/office/powerpoint/2010/main" val="367620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rtl="0" eaLnBrk="1" latinLnBrk="0" hangingPunct="1">
        <a:spcBef>
          <a:spcPct val="0"/>
        </a:spcBef>
        <a:buNone/>
        <a:defRPr sz="3300" kern="1200">
          <a:solidFill>
            <a:srgbClr val="003366"/>
          </a:solidFill>
          <a:latin typeface="+mj-lt"/>
          <a:ea typeface="+mj-ea"/>
          <a:cs typeface="+mj-cs"/>
        </a:defRPr>
      </a:lvl1pPr>
    </p:titleStyle>
    <p:bodyStyle>
      <a:lvl1pPr marL="342900" indent="-342900" algn="l" defTabSz="342900" rtl="0" eaLnBrk="1" latinLnBrk="0" hangingPunct="1">
        <a:spcBef>
          <a:spcPct val="20000"/>
        </a:spcBef>
        <a:buFont typeface="Arial"/>
        <a:buChar char="•"/>
        <a:defRPr sz="2400" kern="1200">
          <a:solidFill>
            <a:srgbClr val="003366"/>
          </a:solidFill>
          <a:latin typeface="+mn-lt"/>
          <a:ea typeface="+mn-ea"/>
          <a:cs typeface="+mn-cs"/>
        </a:defRPr>
      </a:lvl1pPr>
      <a:lvl2pPr marL="685800" indent="-342900" algn="l" defTabSz="342900" rtl="0" eaLnBrk="1" latinLnBrk="0" hangingPunct="1">
        <a:spcBef>
          <a:spcPct val="20000"/>
        </a:spcBef>
        <a:buFont typeface="Arial"/>
        <a:buChar char="–"/>
        <a:defRPr sz="2100" kern="1200">
          <a:solidFill>
            <a:srgbClr val="003366"/>
          </a:solidFill>
          <a:latin typeface="+mn-lt"/>
          <a:ea typeface="+mn-ea"/>
          <a:cs typeface="+mn-cs"/>
        </a:defRPr>
      </a:lvl2pPr>
      <a:lvl3pPr marL="1028700" indent="-342900" algn="l" defTabSz="342900" rtl="0" eaLnBrk="1" latinLnBrk="0" hangingPunct="1">
        <a:spcBef>
          <a:spcPct val="20000"/>
        </a:spcBef>
        <a:buFont typeface="Arial"/>
        <a:buChar char="•"/>
        <a:defRPr sz="1800" kern="1200">
          <a:solidFill>
            <a:srgbClr val="003366"/>
          </a:solidFill>
          <a:latin typeface="+mn-lt"/>
          <a:ea typeface="+mn-ea"/>
          <a:cs typeface="+mn-cs"/>
        </a:defRPr>
      </a:lvl3pPr>
      <a:lvl4pPr marL="1371600" indent="-342900" algn="l" defTabSz="342900" rtl="0" eaLnBrk="1" latinLnBrk="0" hangingPunct="1">
        <a:spcBef>
          <a:spcPct val="20000"/>
        </a:spcBef>
        <a:buFont typeface="Arial"/>
        <a:buChar char="–"/>
        <a:defRPr sz="1500" kern="1200">
          <a:solidFill>
            <a:srgbClr val="003366"/>
          </a:solidFill>
          <a:latin typeface="+mn-lt"/>
          <a:ea typeface="+mn-ea"/>
          <a:cs typeface="+mn-cs"/>
        </a:defRPr>
      </a:lvl4pPr>
      <a:lvl5pPr marL="1714500" indent="-342900" algn="l" defTabSz="342900" rtl="0" eaLnBrk="1" latinLnBrk="0" hangingPunct="1">
        <a:spcBef>
          <a:spcPct val="20000"/>
        </a:spcBef>
        <a:buFont typeface="Arial"/>
        <a:buChar char="»"/>
        <a:defRPr sz="1500" kern="1200">
          <a:solidFill>
            <a:srgbClr val="003366"/>
          </a:solidFill>
          <a:latin typeface="+mn-lt"/>
          <a:ea typeface="+mn-ea"/>
          <a:cs typeface="+mn-cs"/>
        </a:defRPr>
      </a:lvl5pPr>
      <a:lvl6pPr marL="2057400" indent="-34290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400300" indent="-34290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743200" indent="-342900" algn="l" defTabSz="342900" rtl="0" eaLnBrk="1" latinLnBrk="0" hangingPunct="1">
        <a:spcBef>
          <a:spcPct val="20000"/>
        </a:spcBef>
        <a:buFont typeface="Arial"/>
        <a:buChar char="•"/>
        <a:defRPr sz="1500" kern="1200">
          <a:solidFill>
            <a:schemeClr val="tx1"/>
          </a:solidFill>
          <a:latin typeface="+mn-lt"/>
          <a:ea typeface="+mn-ea"/>
          <a:cs typeface="+mn-cs"/>
        </a:defRPr>
      </a:lvl8pPr>
      <a:lvl9pPr marL="3086100" indent="-34290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48343A2D-2B67-3090-4229-A0E2C66793B6}"/>
              </a:ext>
              <a:ext uri="{C183D7F6-B498-43B3-948B-1728B52AA6E4}">
                <adec:decorative xmlns:adec="http://schemas.microsoft.com/office/drawing/2017/decorative" val="1"/>
              </a:ext>
            </a:extLst>
          </p:cNvPr>
          <p:cNvSpPr/>
          <p:nvPr userDrawn="1"/>
        </p:nvSpPr>
        <p:spPr>
          <a:xfrm>
            <a:off x="0" y="4617720"/>
            <a:ext cx="9144000" cy="525780"/>
          </a:xfrm>
          <a:prstGeom prst="rect">
            <a:avLst/>
          </a:prstGeom>
          <a:solidFill>
            <a:srgbClr val="003366"/>
          </a:solidFill>
          <a:ln/>
        </p:spPr>
        <p:txBody>
          <a:bodyPr/>
          <a:lstStyle/>
          <a:p>
            <a:endParaRPr lang="en-US" sz="1800"/>
          </a:p>
        </p:txBody>
      </p:sp>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57200" y="4731546"/>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rgbClr val="003366"/>
                </a:solidFill>
              </a:defRPr>
            </a:lvl1pPr>
          </a:lstStyle>
          <a:p>
            <a:fld id="{C5EF2332-01BF-834F-8236-50238282D533}" type="slidenum">
              <a:rPr lang="en-US" smtClean="0"/>
              <a:pPr/>
              <a:t>‹#›</a:t>
            </a:fld>
            <a:endParaRPr lang="en-US" dirty="0"/>
          </a:p>
        </p:txBody>
      </p:sp>
    </p:spTree>
    <p:extLst>
      <p:ext uri="{BB962C8B-B14F-4D97-AF65-F5344CB8AC3E}">
        <p14:creationId xmlns:p14="http://schemas.microsoft.com/office/powerpoint/2010/main" val="1881550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342892" rtl="0" eaLnBrk="1" latinLnBrk="0" hangingPunct="1">
        <a:spcBef>
          <a:spcPct val="0"/>
        </a:spcBef>
        <a:buNone/>
        <a:defRPr sz="3300" kern="1200">
          <a:solidFill>
            <a:srgbClr val="003366"/>
          </a:solidFill>
          <a:latin typeface="+mj-lt"/>
          <a:ea typeface="+mj-ea"/>
          <a:cs typeface="+mj-cs"/>
        </a:defRPr>
      </a:lvl1pPr>
    </p:titleStyle>
    <p:bodyStyle>
      <a:lvl1pPr marL="342892" indent="-342892" algn="l" defTabSz="342892" rtl="0" eaLnBrk="1" latinLnBrk="0" hangingPunct="1">
        <a:spcBef>
          <a:spcPct val="20000"/>
        </a:spcBef>
        <a:buFont typeface="Arial"/>
        <a:buChar char="•"/>
        <a:defRPr sz="2400" kern="1200">
          <a:solidFill>
            <a:srgbClr val="003366"/>
          </a:solidFill>
          <a:latin typeface="+mn-lt"/>
          <a:ea typeface="+mn-ea"/>
          <a:cs typeface="+mn-cs"/>
        </a:defRPr>
      </a:lvl1pPr>
      <a:lvl2pPr marL="685783" indent="-342892" algn="l" defTabSz="342892" rtl="0" eaLnBrk="1" latinLnBrk="0" hangingPunct="1">
        <a:spcBef>
          <a:spcPct val="20000"/>
        </a:spcBef>
        <a:buFont typeface="Arial"/>
        <a:buChar char="–"/>
        <a:defRPr sz="2100" kern="1200">
          <a:solidFill>
            <a:srgbClr val="003366"/>
          </a:solidFill>
          <a:latin typeface="+mn-lt"/>
          <a:ea typeface="+mn-ea"/>
          <a:cs typeface="+mn-cs"/>
        </a:defRPr>
      </a:lvl2pPr>
      <a:lvl3pPr marL="1028675" indent="-342892" algn="l" defTabSz="342892" rtl="0" eaLnBrk="1" latinLnBrk="0" hangingPunct="1">
        <a:spcBef>
          <a:spcPct val="20000"/>
        </a:spcBef>
        <a:buFont typeface="Arial"/>
        <a:buChar char="•"/>
        <a:defRPr sz="1800" kern="1200">
          <a:solidFill>
            <a:srgbClr val="003366"/>
          </a:solidFill>
          <a:latin typeface="+mn-lt"/>
          <a:ea typeface="+mn-ea"/>
          <a:cs typeface="+mn-cs"/>
        </a:defRPr>
      </a:lvl3pPr>
      <a:lvl4pPr marL="1371566" indent="-342892" algn="l" defTabSz="342892" rtl="0" eaLnBrk="1" latinLnBrk="0" hangingPunct="1">
        <a:spcBef>
          <a:spcPct val="20000"/>
        </a:spcBef>
        <a:buFont typeface="Arial"/>
        <a:buChar char="–"/>
        <a:defRPr sz="1500" kern="1200">
          <a:solidFill>
            <a:srgbClr val="003366"/>
          </a:solidFill>
          <a:latin typeface="+mn-lt"/>
          <a:ea typeface="+mn-ea"/>
          <a:cs typeface="+mn-cs"/>
        </a:defRPr>
      </a:lvl4pPr>
      <a:lvl5pPr marL="1714457" indent="-342892" algn="l" defTabSz="342892" rtl="0" eaLnBrk="1" latinLnBrk="0" hangingPunct="1">
        <a:spcBef>
          <a:spcPct val="20000"/>
        </a:spcBef>
        <a:buFont typeface="Arial"/>
        <a:buChar char="»"/>
        <a:defRPr sz="1500" kern="1200">
          <a:solidFill>
            <a:srgbClr val="003366"/>
          </a:solidFill>
          <a:latin typeface="+mn-lt"/>
          <a:ea typeface="+mn-ea"/>
          <a:cs typeface="+mn-cs"/>
        </a:defRPr>
      </a:lvl5pPr>
      <a:lvl6pPr marL="2057348" indent="-342892" algn="l" defTabSz="342892" rtl="0" eaLnBrk="1" latinLnBrk="0" hangingPunct="1">
        <a:spcBef>
          <a:spcPct val="20000"/>
        </a:spcBef>
        <a:buFont typeface="Arial"/>
        <a:buChar char="•"/>
        <a:defRPr sz="1500" kern="1200">
          <a:solidFill>
            <a:schemeClr val="tx1"/>
          </a:solidFill>
          <a:latin typeface="+mn-lt"/>
          <a:ea typeface="+mn-ea"/>
          <a:cs typeface="+mn-cs"/>
        </a:defRPr>
      </a:lvl6pPr>
      <a:lvl7pPr marL="2400240" indent="-342892" algn="l" defTabSz="342892" rtl="0" eaLnBrk="1" latinLnBrk="0" hangingPunct="1">
        <a:spcBef>
          <a:spcPct val="20000"/>
        </a:spcBef>
        <a:buFont typeface="Arial"/>
        <a:buChar char="•"/>
        <a:defRPr sz="1500" kern="1200">
          <a:solidFill>
            <a:schemeClr val="tx1"/>
          </a:solidFill>
          <a:latin typeface="+mn-lt"/>
          <a:ea typeface="+mn-ea"/>
          <a:cs typeface="+mn-cs"/>
        </a:defRPr>
      </a:lvl7pPr>
      <a:lvl8pPr marL="2743132" indent="-342892" algn="l" defTabSz="342892" rtl="0" eaLnBrk="1" latinLnBrk="0" hangingPunct="1">
        <a:spcBef>
          <a:spcPct val="20000"/>
        </a:spcBef>
        <a:buFont typeface="Arial"/>
        <a:buChar char="•"/>
        <a:defRPr sz="1500" kern="1200">
          <a:solidFill>
            <a:schemeClr val="tx1"/>
          </a:solidFill>
          <a:latin typeface="+mn-lt"/>
          <a:ea typeface="+mn-ea"/>
          <a:cs typeface="+mn-cs"/>
        </a:defRPr>
      </a:lvl8pPr>
      <a:lvl9pPr marL="3086023" indent="-342892"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erforge.com/" TargetMode="External"/><Relationship Id="rId2" Type="http://schemas.openxmlformats.org/officeDocument/2006/relationships/hyperlink" Target="mailto:rszarka@shepherd.edu?subject=OER" TargetMode="External"/><Relationship Id="rId1" Type="http://schemas.openxmlformats.org/officeDocument/2006/relationships/slideLayout" Target="../slideLayouts/slideLayout2.xml"/><Relationship Id="rId4" Type="http://schemas.openxmlformats.org/officeDocument/2006/relationships/hyperlink" Target="https://www.szarka.org/econ/OE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mission/" TargetMode="External"/><Relationship Id="rId2" Type="http://schemas.openxmlformats.org/officeDocument/2006/relationships/hyperlink" Target="https://en.wikipedia.org/wiki/Open_educational_resourc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pressbooks.cuny.edu/tenureandpromotioncasestudies/chapter/significant-value-added/"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s://pressbooks.cuny.edu/tenureandpromotioncasestudies/chapter/significant-value-added/"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s://wvclimb.com/west-virginia-marks-10-million-in-educational-textbook-savings-statewide/" TargetMode="External"/><Relationship Id="rId2" Type="http://schemas.openxmlformats.org/officeDocument/2006/relationships/hyperlink" Target="https://wvclimb.com/open-learning-wv/" TargetMode="External"/><Relationship Id="rId1" Type="http://schemas.openxmlformats.org/officeDocument/2006/relationships/slideLayout" Target="../slideLayouts/slideLayout2.xml"/><Relationship Id="rId4" Type="http://schemas.openxmlformats.org/officeDocument/2006/relationships/hyperlink" Target="https://www.wvhepc.edu/news/west-virginia-expands-college-affordability-with-250000-in-oer-challenge-grants/"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oerforge.com/posts/wv-oer-convening-2026/Szarka-Next-OER-Handout.zi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iastate.pressbooks.pub/oerstarterkit/" TargetMode="External"/><Relationship Id="rId2" Type="http://schemas.openxmlformats.org/officeDocument/2006/relationships/hyperlink" Target="mailto:beez.schell@wvhepc.edu?Subject=OPENLEARNINGWV-L" TargetMode="External"/><Relationship Id="rId1" Type="http://schemas.openxmlformats.org/officeDocument/2006/relationships/slideLayout" Target="../slideLayouts/slideLayout2.xml"/><Relationship Id="rId5" Type="http://schemas.openxmlformats.org/officeDocument/2006/relationships/hyperlink" Target="https://oerforge.com/posts/new-blog-who-dis/" TargetMode="External"/><Relationship Id="rId4" Type="http://schemas.openxmlformats.org/officeDocument/2006/relationships/hyperlink" Target="https://press.rebus.community/makingopentextbookswithstudents/"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brightspace.shepherd.edu/d2l/lor/search/search_results.d2l?ou=6606&amp;lrepos=1012" TargetMode="External"/><Relationship Id="rId3" Type="http://schemas.openxmlformats.org/officeDocument/2006/relationships/hyperlink" Target="https://oercommons.org/" TargetMode="External"/><Relationship Id="rId7" Type="http://schemas.openxmlformats.org/officeDocument/2006/relationships/hyperlink" Target="https://partner.skillscommons.org/" TargetMode="External"/><Relationship Id="rId2" Type="http://schemas.openxmlformats.org/officeDocument/2006/relationships/hyperlink" Target="https://www.merlot.org/merlot/" TargetMode="External"/><Relationship Id="rId1" Type="http://schemas.openxmlformats.org/officeDocument/2006/relationships/slideLayout" Target="../slideLayouts/slideLayout2.xml"/><Relationship Id="rId6" Type="http://schemas.openxmlformats.org/officeDocument/2006/relationships/hyperlink" Target="https://openstax.org/" TargetMode="External"/><Relationship Id="rId5" Type="http://schemas.openxmlformats.org/officeDocument/2006/relationships/hyperlink" Target="https://ocw.mit.edu/" TargetMode="External"/><Relationship Id="rId4" Type="http://schemas.openxmlformats.org/officeDocument/2006/relationships/hyperlink" Target="https://pressbooks.directo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76363"/>
            <a:ext cx="7772400" cy="1102519"/>
          </a:xfrm>
        </p:spPr>
        <p:txBody>
          <a:bodyPr/>
          <a:lstStyle/>
          <a:p>
            <a:r>
              <a:rPr lang="en-US" dirty="0"/>
              <a:t>From Adoption to Creation: A Faculty Guide to Open Educational Resources</a:t>
            </a:r>
            <a:endParaRPr lang="en-US" dirty="0">
              <a:ea typeface="Calibri"/>
              <a:cs typeface="Calibri"/>
            </a:endParaRPr>
          </a:p>
        </p:txBody>
      </p:sp>
      <p:sp>
        <p:nvSpPr>
          <p:cNvPr id="3" name="Subtitle 2"/>
          <p:cNvSpPr>
            <a:spLocks noGrp="1"/>
          </p:cNvSpPr>
          <p:nvPr>
            <p:ph type="subTitle" idx="1"/>
          </p:nvPr>
        </p:nvSpPr>
        <p:spPr>
          <a:xfrm>
            <a:off x="1371600" y="2293194"/>
            <a:ext cx="6400800" cy="1314450"/>
          </a:xfrm>
        </p:spPr>
        <p:txBody>
          <a:bodyPr vert="horz" lIns="91440" tIns="45720" rIns="91440" bIns="45720" rtlCol="0" anchor="t">
            <a:normAutofit fontScale="55000" lnSpcReduction="20000"/>
          </a:bodyPr>
          <a:lstStyle/>
          <a:p>
            <a:pPr marL="0" lvl="0" indent="0">
              <a:buNone/>
            </a:pPr>
            <a:r>
              <a:rPr lang="en-US" dirty="0"/>
              <a:t>Shepherd University Faculty Professional Development Day 2026</a:t>
            </a:r>
            <a:br>
              <a:rPr dirty="0"/>
            </a:br>
            <a:br>
              <a:rPr dirty="0"/>
            </a:br>
            <a:r>
              <a:rPr dirty="0"/>
              <a:t>Joshua Beck</a:t>
            </a:r>
            <a:br>
              <a:rPr dirty="0"/>
            </a:br>
            <a:r>
              <a:rPr dirty="0"/>
              <a:t>Amanda Mandzik</a:t>
            </a:r>
            <a:br>
              <a:rPr dirty="0"/>
            </a:br>
            <a:r>
              <a:rPr dirty="0"/>
              <a:t>Zahra Pourabedin</a:t>
            </a:r>
            <a:br>
              <a:rPr dirty="0"/>
            </a:br>
            <a:r>
              <a:rPr dirty="0"/>
              <a:t>Robert Szarka</a:t>
            </a:r>
          </a:p>
          <a:p>
            <a:r>
              <a:rPr lang="en-US" dirty="0">
                <a:ea typeface="Calibri"/>
                <a:cs typeface="Calibri"/>
              </a:rPr>
              <a:t>James Dovel</a:t>
            </a:r>
          </a:p>
        </p:txBody>
      </p:sp>
      <p:sp>
        <p:nvSpPr>
          <p:cNvPr id="4" name=" 3" descr="Shepherd University logo"/>
          <p:cNvSpPr/>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lang="en-US" dirty="0"/>
              <a:t>Contact Rob</a:t>
            </a:r>
            <a:endParaRPr dirty="0"/>
          </a:p>
        </p:txBody>
      </p:sp>
      <p:sp>
        <p:nvSpPr>
          <p:cNvPr id="3" name="Content Placeholder 2"/>
          <p:cNvSpPr>
            <a:spLocks noGrp="1"/>
          </p:cNvSpPr>
          <p:nvPr>
            <p:ph idx="1"/>
          </p:nvPr>
        </p:nvSpPr>
        <p:spPr/>
        <p:txBody>
          <a:bodyPr/>
          <a:lstStyle/>
          <a:p>
            <a:pPr marL="0" lvl="0" indent="0">
              <a:buNone/>
            </a:pPr>
            <a:r>
              <a:rPr lang="en-US" dirty="0"/>
              <a:t>Reach out for help on anything OER related, from understanding the basics to packaging your textbook for redistribution.</a:t>
            </a:r>
          </a:p>
          <a:p>
            <a:pPr marL="0" lvl="0" indent="0">
              <a:buNone/>
            </a:pPr>
            <a:endParaRPr lang="en-US" dirty="0"/>
          </a:p>
          <a:p>
            <a:pPr lvl="0"/>
            <a:r>
              <a:rPr lang="en-US" dirty="0"/>
              <a:t>Email: </a:t>
            </a:r>
            <a:r>
              <a:rPr lang="en-US" dirty="0">
                <a:hlinkClick r:id="rId2"/>
              </a:rPr>
              <a:t>rszarka@shepherd.edu</a:t>
            </a:r>
            <a:endParaRPr lang="en-US" dirty="0">
              <a:hlinkClick r:id="rId3"/>
            </a:endParaRPr>
          </a:p>
          <a:p>
            <a:pPr lvl="0"/>
            <a:r>
              <a:rPr lang="en-US" dirty="0"/>
              <a:t>Web: </a:t>
            </a:r>
            <a:r>
              <a:rPr lang="en-US" dirty="0">
                <a:hlinkClick r:id="rId4"/>
              </a:rPr>
              <a:t>szarka.org</a:t>
            </a:r>
            <a:endParaRPr lang="en-US" dirty="0"/>
          </a:p>
          <a:p>
            <a:pPr lvl="0"/>
            <a:r>
              <a:rPr lang="en-US" dirty="0"/>
              <a:t>Blog: </a:t>
            </a:r>
            <a:r>
              <a:rPr dirty="0">
                <a:hlinkClick r:id="rId3"/>
              </a:rPr>
              <a:t>OERforge.com</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22CAA-1814-14B5-FD47-086819266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0A25C-6D2F-D8A6-A192-3A77230FEBEE}"/>
              </a:ext>
            </a:extLst>
          </p:cNvPr>
          <p:cNvSpPr>
            <a:spLocks noGrp="1"/>
          </p:cNvSpPr>
          <p:nvPr>
            <p:ph type="title"/>
          </p:nvPr>
        </p:nvSpPr>
        <p:spPr>
          <a:xfrm>
            <a:off x="684213" y="2063116"/>
            <a:ext cx="7772400" cy="1021556"/>
          </a:xfrm>
        </p:spPr>
        <p:txBody>
          <a:bodyPr>
            <a:normAutofit fontScale="90000"/>
          </a:bodyPr>
          <a:lstStyle/>
          <a:p>
            <a:r>
              <a:rPr lang="en-US" sz="3600" b="0" dirty="0">
                <a:solidFill>
                  <a:schemeClr val="bg1"/>
                </a:solidFill>
                <a:latin typeface="Montserrat"/>
              </a:rPr>
              <a:t>An OER First-Timer: </a:t>
            </a:r>
            <a:br>
              <a:rPr lang="en-US" sz="3600" b="0" dirty="0">
                <a:solidFill>
                  <a:schemeClr val="bg1"/>
                </a:solidFill>
                <a:latin typeface="Montserrat"/>
              </a:rPr>
            </a:br>
            <a:r>
              <a:rPr lang="en-US" sz="3600" b="0" dirty="0">
                <a:solidFill>
                  <a:schemeClr val="bg1"/>
                </a:solidFill>
                <a:latin typeface="Montserrat"/>
              </a:rPr>
              <a:t>Challenges &amp; Rewards</a:t>
            </a:r>
            <a:br>
              <a:rPr lang="en-US" sz="3600" b="0" dirty="0">
                <a:solidFill>
                  <a:schemeClr val="bg1"/>
                </a:solidFill>
                <a:latin typeface="Montserrat"/>
              </a:rPr>
            </a:br>
            <a:br>
              <a:rPr lang="en-US" sz="3600" b="0" dirty="0">
                <a:solidFill>
                  <a:schemeClr val="bg1"/>
                </a:solidFill>
                <a:latin typeface="Montserrat"/>
              </a:rPr>
            </a:br>
            <a:endParaRPr lang="en-US" sz="3600" b="0" dirty="0">
              <a:solidFill>
                <a:srgbClr val="000000"/>
              </a:solidFill>
              <a:latin typeface="Montserrat"/>
            </a:endParaRPr>
          </a:p>
          <a:p>
            <a:endParaRPr dirty="0">
              <a:ea typeface="Calibri"/>
              <a:cs typeface="Calibri"/>
            </a:endParaRPr>
          </a:p>
        </p:txBody>
      </p:sp>
      <p:sp>
        <p:nvSpPr>
          <p:cNvPr id="4" name="Title 1">
            <a:extLst>
              <a:ext uri="{FF2B5EF4-FFF2-40B4-BE49-F238E27FC236}">
                <a16:creationId xmlns:a16="http://schemas.microsoft.com/office/drawing/2014/main" id="{5FFCECA7-52EA-F2B8-1AC4-BCD487EFF9D6}"/>
              </a:ext>
            </a:extLst>
          </p:cNvPr>
          <p:cNvSpPr txBox="1">
            <a:spLocks/>
          </p:cNvSpPr>
          <p:nvPr/>
        </p:nvSpPr>
        <p:spPr>
          <a:xfrm>
            <a:off x="684213" y="3343276"/>
            <a:ext cx="7772400" cy="1021556"/>
          </a:xfrm>
          <a:prstGeom prst="rect">
            <a:avLst/>
          </a:prstGeom>
        </p:spPr>
        <p:txBody>
          <a:bodyPr vert="horz" lIns="91440" tIns="45720" rIns="91440" bIns="45720" rtlCol="0" anchor="t">
            <a:normAutofit fontScale="97500"/>
          </a:bodyPr>
          <a:lstStyle>
            <a:lvl1pPr algn="l" defTabSz="342900" rtl="0" eaLnBrk="1" latinLnBrk="0" hangingPunct="1">
              <a:spcBef>
                <a:spcPct val="0"/>
              </a:spcBef>
              <a:buNone/>
              <a:defRPr sz="3000" b="1" kern="1200" cap="none" baseline="0">
                <a:solidFill>
                  <a:srgbClr val="FFFFFF"/>
                </a:solidFill>
                <a:latin typeface="+mj-lt"/>
                <a:ea typeface="+mj-ea"/>
                <a:cs typeface="+mj-cs"/>
              </a:defRPr>
            </a:lvl1pPr>
          </a:lstStyle>
          <a:p>
            <a:pPr defTabSz="342892">
              <a:defRPr/>
            </a:pPr>
            <a:r>
              <a:rPr lang="en-US" b="0" dirty="0">
                <a:solidFill>
                  <a:srgbClr val="EFAB00"/>
                </a:solidFill>
                <a:latin typeface="Calibri"/>
                <a:ea typeface="Calibri"/>
                <a:cs typeface="Calibri"/>
              </a:rPr>
              <a:t>Mandy Mandzik</a:t>
            </a:r>
          </a:p>
        </p:txBody>
      </p:sp>
    </p:spTree>
    <p:extLst>
      <p:ext uri="{BB962C8B-B14F-4D97-AF65-F5344CB8AC3E}">
        <p14:creationId xmlns:p14="http://schemas.microsoft.com/office/powerpoint/2010/main" val="16417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E23D-9B04-C3D2-6AC7-C4D71CAB5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3C8F6A-3178-BD7A-501B-347716BCA4F6}"/>
              </a:ext>
            </a:extLst>
          </p:cNvPr>
          <p:cNvSpPr>
            <a:spLocks noGrp="1"/>
          </p:cNvSpPr>
          <p:nvPr>
            <p:ph type="title"/>
          </p:nvPr>
        </p:nvSpPr>
        <p:spPr/>
        <p:txBody>
          <a:bodyPr/>
          <a:lstStyle/>
          <a:p>
            <a:r>
              <a:rPr lang="en-US" dirty="0"/>
              <a:t>Past Experience</a:t>
            </a:r>
            <a:endParaRPr dirty="0"/>
          </a:p>
        </p:txBody>
      </p:sp>
      <p:sp>
        <p:nvSpPr>
          <p:cNvPr id="3" name="Content Placeholder 2">
            <a:extLst>
              <a:ext uri="{FF2B5EF4-FFF2-40B4-BE49-F238E27FC236}">
                <a16:creationId xmlns:a16="http://schemas.microsoft.com/office/drawing/2014/main" id="{344FD89E-6EF9-37BB-474D-BE49F6A18E95}"/>
              </a:ext>
            </a:extLst>
          </p:cNvPr>
          <p:cNvSpPr>
            <a:spLocks noGrp="1"/>
          </p:cNvSpPr>
          <p:nvPr>
            <p:ph idx="1"/>
          </p:nvPr>
        </p:nvSpPr>
        <p:spPr/>
        <p:txBody>
          <a:bodyPr vert="horz" lIns="91440" tIns="45720" rIns="91440" bIns="45720" rtlCol="0" anchor="t">
            <a:normAutofit/>
          </a:bodyPr>
          <a:lstStyle/>
          <a:p>
            <a:r>
              <a:rPr lang="en-US" sz="2000" dirty="0">
                <a:ea typeface="Calibri"/>
                <a:cs typeface="Calibri"/>
              </a:rPr>
              <a:t>Got started teaching Introductory Macroeconomics &amp; Statistics using Pearson &amp; McGraw-Hill platforms </a:t>
            </a:r>
          </a:p>
          <a:p>
            <a:endParaRPr lang="en-US" sz="2000" dirty="0">
              <a:ea typeface="Calibri"/>
              <a:cs typeface="Calibri"/>
            </a:endParaRPr>
          </a:p>
          <a:p>
            <a:r>
              <a:rPr lang="en-US" sz="2000" dirty="0">
                <a:ea typeface="Calibri"/>
                <a:cs typeface="Calibri"/>
              </a:rPr>
              <a:t>Transitioned out of using the platform for Macro (on my own)</a:t>
            </a:r>
          </a:p>
          <a:p>
            <a:endParaRPr lang="en-US" sz="2000" dirty="0">
              <a:ea typeface="Calibri"/>
              <a:cs typeface="Calibri"/>
            </a:endParaRPr>
          </a:p>
          <a:p>
            <a:r>
              <a:rPr lang="en-US" sz="2000" dirty="0">
                <a:ea typeface="Calibri"/>
                <a:cs typeface="Calibri"/>
              </a:rPr>
              <a:t>Just started OER for Stat this spring (with encouragement &amp; help </a:t>
            </a:r>
            <a:r>
              <a:rPr lang="en-US" sz="2000" dirty="0">
                <a:ea typeface="Calibri"/>
                <a:cs typeface="Calibri"/>
                <a:sym typeface="Wingdings" panose="05000000000000000000" pitchFamily="2" charset="2"/>
              </a:rPr>
              <a:t>)</a:t>
            </a:r>
            <a:endParaRPr lang="en-US" sz="20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3044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2816C-79D1-31D0-D217-A66372C47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1B16E-9834-6C8D-D8DF-59A409E888D3}"/>
              </a:ext>
            </a:extLst>
          </p:cNvPr>
          <p:cNvSpPr>
            <a:spLocks noGrp="1"/>
          </p:cNvSpPr>
          <p:nvPr>
            <p:ph type="title"/>
          </p:nvPr>
        </p:nvSpPr>
        <p:spPr>
          <a:xfrm>
            <a:off x="457200" y="205979"/>
            <a:ext cx="8229600" cy="857250"/>
          </a:xfrm>
        </p:spPr>
        <p:txBody>
          <a:bodyPr anchor="ctr">
            <a:normAutofit/>
          </a:bodyPr>
          <a:lstStyle/>
          <a:p>
            <a:r>
              <a:rPr lang="en-US" dirty="0"/>
              <a:t>Challenges and Solutions</a:t>
            </a:r>
            <a:endParaRPr dirty="0"/>
          </a:p>
        </p:txBody>
      </p:sp>
      <p:sp>
        <p:nvSpPr>
          <p:cNvPr id="7" name="Text Placeholder 6">
            <a:extLst>
              <a:ext uri="{FF2B5EF4-FFF2-40B4-BE49-F238E27FC236}">
                <a16:creationId xmlns:a16="http://schemas.microsoft.com/office/drawing/2014/main" id="{085DAB2B-DBD0-91BF-938F-7071DE434DD1}"/>
              </a:ext>
            </a:extLst>
          </p:cNvPr>
          <p:cNvSpPr>
            <a:spLocks noGrp="1"/>
          </p:cNvSpPr>
          <p:nvPr>
            <p:ph type="body" idx="1"/>
          </p:nvPr>
        </p:nvSpPr>
        <p:spPr>
          <a:xfrm>
            <a:off x="457200" y="1151335"/>
            <a:ext cx="4040188" cy="479822"/>
          </a:xfrm>
        </p:spPr>
        <p:txBody>
          <a:bodyPr anchor="b">
            <a:normAutofit/>
          </a:bodyPr>
          <a:lstStyle/>
          <a:p>
            <a:r>
              <a:rPr lang="en-US" dirty="0"/>
              <a:t>Challenges</a:t>
            </a:r>
          </a:p>
        </p:txBody>
      </p:sp>
      <p:sp>
        <p:nvSpPr>
          <p:cNvPr id="6" name="Content Placeholder 5">
            <a:extLst>
              <a:ext uri="{FF2B5EF4-FFF2-40B4-BE49-F238E27FC236}">
                <a16:creationId xmlns:a16="http://schemas.microsoft.com/office/drawing/2014/main" id="{724A27E9-F875-C6D2-1E2F-BE6D4B98837C}"/>
              </a:ext>
            </a:extLst>
          </p:cNvPr>
          <p:cNvSpPr>
            <a:spLocks noGrp="1"/>
          </p:cNvSpPr>
          <p:nvPr>
            <p:ph sz="half" idx="2"/>
          </p:nvPr>
        </p:nvSpPr>
        <p:spPr>
          <a:xfrm>
            <a:off x="457200" y="1631156"/>
            <a:ext cx="4040188" cy="2963466"/>
          </a:xfrm>
        </p:spPr>
        <p:txBody>
          <a:bodyPr>
            <a:normAutofit/>
          </a:bodyPr>
          <a:lstStyle/>
          <a:p>
            <a:r>
              <a:rPr lang="en-US" dirty="0"/>
              <a:t>The need to create technical homework and test problem sets—fast! </a:t>
            </a:r>
          </a:p>
          <a:p>
            <a:endParaRPr lang="en-US" dirty="0"/>
          </a:p>
          <a:p>
            <a:r>
              <a:rPr lang="en-US" dirty="0"/>
              <a:t>The need to fill gaps for online students</a:t>
            </a:r>
          </a:p>
          <a:p>
            <a:endParaRPr lang="en-US" dirty="0"/>
          </a:p>
          <a:p>
            <a:r>
              <a:rPr lang="en-US" dirty="0"/>
              <a:t>Ensuring content is Title II compliant</a:t>
            </a:r>
          </a:p>
          <a:p>
            <a:endParaRPr lang="en-US" dirty="0"/>
          </a:p>
        </p:txBody>
      </p:sp>
      <p:sp>
        <p:nvSpPr>
          <p:cNvPr id="8" name="Text Placeholder 7">
            <a:extLst>
              <a:ext uri="{FF2B5EF4-FFF2-40B4-BE49-F238E27FC236}">
                <a16:creationId xmlns:a16="http://schemas.microsoft.com/office/drawing/2014/main" id="{13920883-1992-424C-AC24-D4AF1F1F5929}"/>
              </a:ext>
            </a:extLst>
          </p:cNvPr>
          <p:cNvSpPr>
            <a:spLocks noGrp="1"/>
          </p:cNvSpPr>
          <p:nvPr>
            <p:ph type="body" sz="quarter" idx="3"/>
          </p:nvPr>
        </p:nvSpPr>
        <p:spPr>
          <a:xfrm>
            <a:off x="4645027" y="1151335"/>
            <a:ext cx="4041775" cy="479822"/>
          </a:xfrm>
        </p:spPr>
        <p:txBody>
          <a:bodyPr anchor="b">
            <a:normAutofit/>
          </a:bodyPr>
          <a:lstStyle/>
          <a:p>
            <a:r>
              <a:rPr lang="en-US" dirty="0"/>
              <a:t>Solutions</a:t>
            </a:r>
          </a:p>
        </p:txBody>
      </p:sp>
      <p:graphicFrame>
        <p:nvGraphicFramePr>
          <p:cNvPr id="12" name="Content Placeholder 2">
            <a:extLst>
              <a:ext uri="{FF2B5EF4-FFF2-40B4-BE49-F238E27FC236}">
                <a16:creationId xmlns:a16="http://schemas.microsoft.com/office/drawing/2014/main" id="{2522881A-2047-6F29-B1FC-7F5C6A697C18}"/>
              </a:ext>
              <a:ext uri="{C183D7F6-B498-43B3-948B-1728B52AA6E4}">
                <adec:decorative xmlns:adec="http://schemas.microsoft.com/office/drawing/2017/decorative" val="1"/>
              </a:ext>
            </a:extLst>
          </p:cNvPr>
          <p:cNvGraphicFramePr>
            <a:graphicFrameLocks noGrp="1"/>
          </p:cNvGraphicFramePr>
          <p:nvPr>
            <p:ph sz="quarter" idx="4"/>
            <p:extLst>
              <p:ext uri="{D42A27DB-BD31-4B8C-83A1-F6EECF244321}">
                <p14:modId xmlns:p14="http://schemas.microsoft.com/office/powerpoint/2010/main" val="3281953265"/>
              </p:ext>
            </p:extLst>
          </p:nvPr>
        </p:nvGraphicFramePr>
        <p:xfrm>
          <a:off x="4645027" y="1631156"/>
          <a:ext cx="4041775" cy="2963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421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anim calcmode="lin" valueType="num">
                                      <p:cBhvr>
                                        <p:cTn id="20" dur="2000" fill="hold"/>
                                        <p:tgtEl>
                                          <p:spTgt spid="12"/>
                                        </p:tgtEl>
                                        <p:attrNameLst>
                                          <p:attrName>ppt_w</p:attrName>
                                        </p:attrNameLst>
                                      </p:cBhvr>
                                      <p:tavLst>
                                        <p:tav tm="0" fmla="#ppt_w*sin(2.5*pi*$)">
                                          <p:val>
                                            <p:fltVal val="0"/>
                                          </p:val>
                                        </p:tav>
                                        <p:tav tm="100000">
                                          <p:val>
                                            <p:fltVal val="1"/>
                                          </p:val>
                                        </p:tav>
                                      </p:tavLst>
                                    </p:anim>
                                    <p:anim calcmode="lin" valueType="num">
                                      <p:cBhvr>
                                        <p:cTn id="21"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8AD50-E017-9DE9-749D-DB4874F819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3476A-F6C9-EDD6-FA50-D6A6E57F4A1E}"/>
              </a:ext>
            </a:extLst>
          </p:cNvPr>
          <p:cNvSpPr>
            <a:spLocks noGrp="1"/>
          </p:cNvSpPr>
          <p:nvPr>
            <p:ph type="title"/>
          </p:nvPr>
        </p:nvSpPr>
        <p:spPr/>
        <p:txBody>
          <a:bodyPr>
            <a:normAutofit fontScale="90000"/>
          </a:bodyPr>
          <a:lstStyle/>
          <a:p>
            <a:r>
              <a:rPr lang="en-US" dirty="0"/>
              <a:t>This Semester’s Experience: </a:t>
            </a:r>
            <a:br>
              <a:rPr lang="en-US" dirty="0"/>
            </a:br>
            <a:r>
              <a:rPr lang="en-US" dirty="0"/>
              <a:t>Contending with Multiple Variables</a:t>
            </a:r>
            <a:endParaRPr dirty="0"/>
          </a:p>
        </p:txBody>
      </p:sp>
      <p:sp>
        <p:nvSpPr>
          <p:cNvPr id="3" name="Content Placeholder 2">
            <a:extLst>
              <a:ext uri="{FF2B5EF4-FFF2-40B4-BE49-F238E27FC236}">
                <a16:creationId xmlns:a16="http://schemas.microsoft.com/office/drawing/2014/main" id="{E461A635-13C3-C369-E22A-1B57DC25ADAE}"/>
              </a:ext>
            </a:extLst>
          </p:cNvPr>
          <p:cNvSpPr>
            <a:spLocks noGrp="1"/>
          </p:cNvSpPr>
          <p:nvPr>
            <p:ph idx="1"/>
          </p:nvPr>
        </p:nvSpPr>
        <p:spPr/>
        <p:txBody>
          <a:bodyPr vert="horz" lIns="91440" tIns="45720" rIns="91440" bIns="45720" rtlCol="0" anchor="t">
            <a:normAutofit/>
          </a:bodyPr>
          <a:lstStyle/>
          <a:p>
            <a:pPr marL="0" indent="0">
              <a:buNone/>
            </a:pPr>
            <a:endParaRPr lang="en-US" sz="2000" dirty="0">
              <a:ea typeface="Calibri"/>
              <a:cs typeface="Calibri"/>
            </a:endParaRPr>
          </a:p>
          <a:p>
            <a:r>
              <a:rPr lang="en-US" sz="2000" dirty="0">
                <a:ea typeface="Calibri"/>
                <a:cs typeface="Calibri"/>
              </a:rPr>
              <a:t>OER </a:t>
            </a:r>
            <a:r>
              <a:rPr lang="en-US" sz="2000" i="1" dirty="0">
                <a:ea typeface="Calibri"/>
                <a:cs typeface="Calibri"/>
              </a:rPr>
              <a:t>and</a:t>
            </a:r>
            <a:r>
              <a:rPr lang="en-US" sz="2000" dirty="0">
                <a:ea typeface="Calibri"/>
                <a:cs typeface="Calibri"/>
              </a:rPr>
              <a:t> In-class exams for the first time!</a:t>
            </a:r>
          </a:p>
          <a:p>
            <a:endParaRPr lang="en-US" sz="2000" dirty="0">
              <a:ea typeface="Calibri"/>
              <a:cs typeface="Calibri"/>
            </a:endParaRPr>
          </a:p>
          <a:p>
            <a:r>
              <a:rPr lang="en-US" sz="2000" dirty="0">
                <a:ea typeface="Calibri"/>
                <a:cs typeface="Calibri"/>
              </a:rPr>
              <a:t>Positive Feedback:</a:t>
            </a:r>
          </a:p>
          <a:p>
            <a:endParaRPr lang="en-US" sz="2000" dirty="0">
              <a:ea typeface="Calibri"/>
              <a:cs typeface="Calibri"/>
            </a:endParaRPr>
          </a:p>
          <a:p>
            <a:pPr marL="0" indent="0">
              <a:buNone/>
            </a:pPr>
            <a:r>
              <a:rPr lang="en-US" sz="1700" dirty="0">
                <a:latin typeface="Simplified Arabic Fixed" panose="02070309020205020404" pitchFamily="49" charset="-78"/>
                <a:cs typeface="Simplified Arabic Fixed" panose="02070309020205020404" pitchFamily="49" charset="-78"/>
              </a:rPr>
              <a:t>“The material that this professor created to assist in the learning of each chapter was extremely helpful and much easier to follow and understand than the ‘textbook’ material.”</a:t>
            </a:r>
          </a:p>
          <a:p>
            <a:endParaRPr lang="en-US" sz="20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388071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EA873-A5F7-B58F-6D5D-5E6208FF7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BEE45-906F-E30C-1B9B-228D82486C9F}"/>
              </a:ext>
            </a:extLst>
          </p:cNvPr>
          <p:cNvSpPr>
            <a:spLocks noGrp="1"/>
          </p:cNvSpPr>
          <p:nvPr>
            <p:ph type="title"/>
          </p:nvPr>
        </p:nvSpPr>
        <p:spPr/>
        <p:txBody>
          <a:bodyPr/>
          <a:lstStyle/>
          <a:p>
            <a:r>
              <a:rPr lang="en-US" dirty="0"/>
              <a:t>Rewards</a:t>
            </a:r>
            <a:endParaRPr dirty="0"/>
          </a:p>
        </p:txBody>
      </p:sp>
      <p:sp>
        <p:nvSpPr>
          <p:cNvPr id="3" name="Content Placeholder 2">
            <a:extLst>
              <a:ext uri="{FF2B5EF4-FFF2-40B4-BE49-F238E27FC236}">
                <a16:creationId xmlns:a16="http://schemas.microsoft.com/office/drawing/2014/main" id="{4F476BC4-0BC2-3442-4FBB-2A0623045B0B}"/>
              </a:ext>
            </a:extLst>
          </p:cNvPr>
          <p:cNvSpPr>
            <a:spLocks noGrp="1"/>
          </p:cNvSpPr>
          <p:nvPr>
            <p:ph idx="1"/>
          </p:nvPr>
        </p:nvSpPr>
        <p:spPr/>
        <p:txBody>
          <a:bodyPr vert="horz" lIns="91440" tIns="45720" rIns="91440" bIns="45720" rtlCol="0" anchor="t">
            <a:normAutofit/>
          </a:bodyPr>
          <a:lstStyle/>
          <a:p>
            <a:endParaRPr lang="en-US" sz="2000" dirty="0">
              <a:ea typeface="Calibri"/>
              <a:cs typeface="Calibri"/>
            </a:endParaRPr>
          </a:p>
          <a:p>
            <a:r>
              <a:rPr lang="en-US" sz="2000" dirty="0">
                <a:ea typeface="Calibri"/>
                <a:cs typeface="Calibri"/>
              </a:rPr>
              <a:t>More customized/individualized experience for students</a:t>
            </a:r>
          </a:p>
          <a:p>
            <a:endParaRPr lang="en-US" sz="2000" dirty="0">
              <a:ea typeface="Calibri"/>
              <a:cs typeface="Calibri"/>
            </a:endParaRPr>
          </a:p>
          <a:p>
            <a:r>
              <a:rPr lang="en-US" sz="2000" dirty="0">
                <a:ea typeface="Calibri"/>
                <a:cs typeface="Calibri"/>
              </a:rPr>
              <a:t>Taking the “classroom” back—gives instructor control again</a:t>
            </a:r>
          </a:p>
          <a:p>
            <a:endParaRPr lang="en-US" sz="2000" dirty="0">
              <a:ea typeface="Calibri"/>
              <a:cs typeface="Calibri"/>
            </a:endParaRPr>
          </a:p>
          <a:p>
            <a:r>
              <a:rPr lang="en-US" sz="2000" dirty="0">
                <a:ea typeface="Calibri"/>
                <a:cs typeface="Calibri"/>
              </a:rPr>
              <a:t>Makes student evaluations more meaningful</a:t>
            </a:r>
          </a:p>
          <a:p>
            <a:endParaRPr lang="en-US" dirty="0">
              <a:ea typeface="Calibri"/>
              <a:cs typeface="Calibri"/>
            </a:endParaRPr>
          </a:p>
        </p:txBody>
      </p:sp>
    </p:spTree>
    <p:extLst>
      <p:ext uri="{BB962C8B-B14F-4D97-AF65-F5344CB8AC3E}">
        <p14:creationId xmlns:p14="http://schemas.microsoft.com/office/powerpoint/2010/main" val="289256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22CAA-1814-14B5-FD47-086819266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0A25C-6D2F-D8A6-A192-3A77230FEBEE}"/>
              </a:ext>
            </a:extLst>
          </p:cNvPr>
          <p:cNvSpPr>
            <a:spLocks noGrp="1"/>
          </p:cNvSpPr>
          <p:nvPr>
            <p:ph type="title"/>
          </p:nvPr>
        </p:nvSpPr>
        <p:spPr>
          <a:xfrm>
            <a:off x="684213" y="2063116"/>
            <a:ext cx="7772400" cy="1021556"/>
          </a:xfrm>
        </p:spPr>
        <p:txBody>
          <a:bodyPr>
            <a:normAutofit fontScale="90000"/>
          </a:bodyPr>
          <a:lstStyle/>
          <a:p>
            <a:r>
              <a:rPr lang="en-US" sz="3600" b="0" dirty="0">
                <a:solidFill>
                  <a:schemeClr val="bg1"/>
                </a:solidFill>
                <a:latin typeface="Montserrat"/>
              </a:rPr>
              <a:t>Another OER First-Timer: </a:t>
            </a:r>
            <a:br>
              <a:rPr lang="en-US" sz="3600" b="0" dirty="0">
                <a:solidFill>
                  <a:schemeClr val="bg1"/>
                </a:solidFill>
                <a:latin typeface="Montserrat"/>
              </a:rPr>
            </a:br>
            <a:r>
              <a:rPr lang="en-US" sz="3600" b="0" dirty="0">
                <a:solidFill>
                  <a:schemeClr val="bg1"/>
                </a:solidFill>
                <a:latin typeface="Montserrat"/>
              </a:rPr>
              <a:t>Challenges &amp; Rewards</a:t>
            </a:r>
            <a:br>
              <a:rPr lang="en-US" sz="3600" b="0" dirty="0">
                <a:solidFill>
                  <a:schemeClr val="bg1"/>
                </a:solidFill>
                <a:latin typeface="Montserrat"/>
              </a:rPr>
            </a:br>
            <a:br>
              <a:rPr lang="en-US" sz="3600" b="0" dirty="0">
                <a:solidFill>
                  <a:schemeClr val="bg1"/>
                </a:solidFill>
                <a:latin typeface="Montserrat"/>
              </a:rPr>
            </a:br>
            <a:endParaRPr lang="en-US" sz="3600" b="0" dirty="0">
              <a:solidFill>
                <a:srgbClr val="000000"/>
              </a:solidFill>
              <a:latin typeface="Montserrat"/>
            </a:endParaRPr>
          </a:p>
          <a:p>
            <a:endParaRPr dirty="0">
              <a:ea typeface="Calibri"/>
              <a:cs typeface="Calibri"/>
            </a:endParaRPr>
          </a:p>
        </p:txBody>
      </p:sp>
      <p:sp>
        <p:nvSpPr>
          <p:cNvPr id="4" name="Title 1">
            <a:extLst>
              <a:ext uri="{FF2B5EF4-FFF2-40B4-BE49-F238E27FC236}">
                <a16:creationId xmlns:a16="http://schemas.microsoft.com/office/drawing/2014/main" id="{5FFCECA7-52EA-F2B8-1AC4-BCD487EFF9D6}"/>
              </a:ext>
            </a:extLst>
          </p:cNvPr>
          <p:cNvSpPr txBox="1">
            <a:spLocks/>
          </p:cNvSpPr>
          <p:nvPr/>
        </p:nvSpPr>
        <p:spPr>
          <a:xfrm>
            <a:off x="684213" y="3343276"/>
            <a:ext cx="7772400" cy="1021556"/>
          </a:xfrm>
          <a:prstGeom prst="rect">
            <a:avLst/>
          </a:prstGeom>
        </p:spPr>
        <p:txBody>
          <a:bodyPr vert="horz" lIns="91440" tIns="45720" rIns="91440" bIns="45720" rtlCol="0" anchor="t">
            <a:normAutofit fontScale="97500"/>
          </a:bodyPr>
          <a:lstStyle>
            <a:lvl1pPr algn="l" defTabSz="342900" rtl="0" eaLnBrk="1" latinLnBrk="0" hangingPunct="1">
              <a:spcBef>
                <a:spcPct val="0"/>
              </a:spcBef>
              <a:buNone/>
              <a:defRPr sz="3000" b="1" kern="1200" cap="none" baseline="0">
                <a:solidFill>
                  <a:srgbClr val="FFFFFF"/>
                </a:solidFill>
                <a:latin typeface="+mj-lt"/>
                <a:ea typeface="+mj-ea"/>
                <a:cs typeface="+mj-cs"/>
              </a:defRPr>
            </a:lvl1pPr>
          </a:lstStyle>
          <a:p>
            <a:pPr defTabSz="342892">
              <a:defRPr/>
            </a:pPr>
            <a:r>
              <a:rPr lang="en-US" b="0" dirty="0">
                <a:solidFill>
                  <a:srgbClr val="EFAB00"/>
                </a:solidFill>
                <a:latin typeface="Calibri"/>
                <a:ea typeface="Calibri"/>
                <a:cs typeface="Calibri"/>
              </a:rPr>
              <a:t>Zahra Pourabedin</a:t>
            </a:r>
          </a:p>
        </p:txBody>
      </p:sp>
    </p:spTree>
    <p:extLst>
      <p:ext uri="{BB962C8B-B14F-4D97-AF65-F5344CB8AC3E}">
        <p14:creationId xmlns:p14="http://schemas.microsoft.com/office/powerpoint/2010/main" val="2155530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55DC-A6F8-532F-58BA-0781A64324B9}"/>
              </a:ext>
            </a:extLst>
          </p:cNvPr>
          <p:cNvSpPr>
            <a:spLocks noGrp="1"/>
          </p:cNvSpPr>
          <p:nvPr>
            <p:ph type="title"/>
          </p:nvPr>
        </p:nvSpPr>
        <p:spPr/>
        <p:txBody>
          <a:bodyPr/>
          <a:lstStyle/>
          <a:p>
            <a:r>
              <a:rPr lang="en-US" dirty="0"/>
              <a:t>My Lumen Circles Experience</a:t>
            </a:r>
          </a:p>
        </p:txBody>
      </p:sp>
      <p:sp>
        <p:nvSpPr>
          <p:cNvPr id="3" name="Content Placeholder 2">
            <a:extLst>
              <a:ext uri="{FF2B5EF4-FFF2-40B4-BE49-F238E27FC236}">
                <a16:creationId xmlns:a16="http://schemas.microsoft.com/office/drawing/2014/main" id="{4B79871C-30C1-C4AB-E985-CF8E9ED804D3}"/>
              </a:ext>
            </a:extLst>
          </p:cNvPr>
          <p:cNvSpPr>
            <a:spLocks noGrp="1"/>
          </p:cNvSpPr>
          <p:nvPr>
            <p:ph idx="1"/>
          </p:nvPr>
        </p:nvSpPr>
        <p:spPr/>
        <p:txBody>
          <a:bodyPr/>
          <a:lstStyle/>
          <a:p>
            <a:pPr>
              <a:buNone/>
            </a:pPr>
            <a:r>
              <a:rPr lang="en-US" b="1" dirty="0"/>
              <a:t>Teaching with OER &amp; OER-Enabled Pedagogy</a:t>
            </a:r>
            <a:endParaRPr lang="en-US" dirty="0"/>
          </a:p>
          <a:p>
            <a:pPr marL="342900" lvl="0" indent="-342900">
              <a:buFont typeface="Arial" panose="020B0604020202020204" pitchFamily="34" charset="0"/>
              <a:buChar char="•"/>
            </a:pPr>
            <a:r>
              <a:rPr lang="en-US" dirty="0"/>
              <a:t>9-week faculty fellowship </a:t>
            </a:r>
          </a:p>
          <a:p>
            <a:pPr marL="342900" lvl="0" indent="-342900">
              <a:buFont typeface="Arial" panose="020B0604020202020204" pitchFamily="34" charset="0"/>
              <a:buChar char="•"/>
            </a:pPr>
            <a:r>
              <a:rPr lang="en-US" dirty="0"/>
              <a:t>2–3 hours per week </a:t>
            </a:r>
          </a:p>
          <a:p>
            <a:pPr marL="342900" lvl="0" indent="-342900">
              <a:buFont typeface="Arial" panose="020B0604020202020204" pitchFamily="34" charset="0"/>
              <a:buChar char="•"/>
            </a:pPr>
            <a:r>
              <a:rPr lang="en-US" dirty="0"/>
              <a:t>Small faculty Circle with a facilitator </a:t>
            </a:r>
          </a:p>
          <a:p>
            <a:pPr marL="342900" lvl="0" indent="-342900">
              <a:buFont typeface="Arial" panose="020B0604020202020204" pitchFamily="34" charset="0"/>
              <a:buChar char="•"/>
            </a:pPr>
            <a:r>
              <a:rPr lang="en-US" dirty="0"/>
              <a:t>Learning, application, reflection, and peer feedback</a:t>
            </a:r>
          </a:p>
          <a:p>
            <a:pPr marL="0" indent="0">
              <a:buNone/>
            </a:pPr>
            <a:endParaRPr lang="en-US" dirty="0"/>
          </a:p>
        </p:txBody>
      </p:sp>
    </p:spTree>
    <p:extLst>
      <p:ext uri="{BB962C8B-B14F-4D97-AF65-F5344CB8AC3E}">
        <p14:creationId xmlns:p14="http://schemas.microsoft.com/office/powerpoint/2010/main" val="315876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DCE0-6857-E598-5101-29D8A9A8B10C}"/>
              </a:ext>
            </a:extLst>
          </p:cNvPr>
          <p:cNvSpPr>
            <a:spLocks noGrp="1"/>
          </p:cNvSpPr>
          <p:nvPr>
            <p:ph type="title"/>
          </p:nvPr>
        </p:nvSpPr>
        <p:spPr/>
        <p:txBody>
          <a:bodyPr/>
          <a:lstStyle/>
          <a:p>
            <a:r>
              <a:rPr lang="en-US" dirty="0"/>
              <a:t>What I Learned About OER: Beyond “Free”</a:t>
            </a:r>
          </a:p>
        </p:txBody>
      </p:sp>
      <p:sp>
        <p:nvSpPr>
          <p:cNvPr id="3" name="Content Placeholder 2">
            <a:extLst>
              <a:ext uri="{FF2B5EF4-FFF2-40B4-BE49-F238E27FC236}">
                <a16:creationId xmlns:a16="http://schemas.microsoft.com/office/drawing/2014/main" id="{46153655-4C38-EF57-1CBB-C2385286897A}"/>
              </a:ext>
            </a:extLst>
          </p:cNvPr>
          <p:cNvSpPr>
            <a:spLocks noGrp="1"/>
          </p:cNvSpPr>
          <p:nvPr>
            <p:ph idx="1"/>
          </p:nvPr>
        </p:nvSpPr>
        <p:spPr/>
        <p:txBody>
          <a:bodyPr/>
          <a:lstStyle/>
          <a:p>
            <a:pPr marL="0" indent="0">
              <a:buNone/>
            </a:pPr>
            <a:r>
              <a:rPr lang="en-US" dirty="0"/>
              <a:t>Keep your </a:t>
            </a:r>
            <a:r>
              <a:rPr lang="en-US" b="1" dirty="0"/>
              <a:t>5Rs</a:t>
            </a:r>
            <a:r>
              <a:rPr lang="en-US" dirty="0"/>
              <a:t>:</a:t>
            </a:r>
          </a:p>
          <a:p>
            <a:r>
              <a:rPr lang="en-US" b="1" dirty="0"/>
              <a:t>Retain</a:t>
            </a:r>
            <a:r>
              <a:rPr lang="en-US" dirty="0"/>
              <a:t> — keep a copy</a:t>
            </a:r>
            <a:br>
              <a:rPr lang="en-US" dirty="0"/>
            </a:br>
            <a:r>
              <a:rPr lang="en-US" b="1" dirty="0"/>
              <a:t>Reuse</a:t>
            </a:r>
            <a:r>
              <a:rPr lang="en-US" dirty="0"/>
              <a:t> — use it in different ways</a:t>
            </a:r>
            <a:br>
              <a:rPr lang="en-US" dirty="0"/>
            </a:br>
            <a:r>
              <a:rPr lang="en-US" b="1" dirty="0"/>
              <a:t>Revise</a:t>
            </a:r>
            <a:r>
              <a:rPr lang="en-US" dirty="0"/>
              <a:t> — modify or adapt it</a:t>
            </a:r>
            <a:br>
              <a:rPr lang="en-US" dirty="0"/>
            </a:br>
            <a:r>
              <a:rPr lang="en-US" b="1" dirty="0"/>
              <a:t>Remix</a:t>
            </a:r>
            <a:r>
              <a:rPr lang="en-US" dirty="0"/>
              <a:t> — combine it with other resources</a:t>
            </a:r>
            <a:br>
              <a:rPr lang="en-US" dirty="0"/>
            </a:br>
            <a:r>
              <a:rPr lang="en-US" b="1" dirty="0"/>
              <a:t>Redistribute</a:t>
            </a:r>
            <a:r>
              <a:rPr lang="en-US" dirty="0"/>
              <a:t> — share it with others</a:t>
            </a:r>
          </a:p>
          <a:p>
            <a:r>
              <a:rPr lang="en-US" dirty="0"/>
              <a:t>OER is not simply free content. Open licensing allows us to adapt, improve, and share resources.</a:t>
            </a:r>
          </a:p>
          <a:p>
            <a:endParaRPr lang="en-US" dirty="0"/>
          </a:p>
        </p:txBody>
      </p:sp>
    </p:spTree>
    <p:extLst>
      <p:ext uri="{BB962C8B-B14F-4D97-AF65-F5344CB8AC3E}">
        <p14:creationId xmlns:p14="http://schemas.microsoft.com/office/powerpoint/2010/main" val="1075677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8C53A-6443-258A-C198-A989FB1E1544}"/>
              </a:ext>
            </a:extLst>
          </p:cNvPr>
          <p:cNvSpPr>
            <a:spLocks noGrp="1"/>
          </p:cNvSpPr>
          <p:nvPr>
            <p:ph type="title"/>
          </p:nvPr>
        </p:nvSpPr>
        <p:spPr/>
        <p:txBody>
          <a:bodyPr/>
          <a:lstStyle/>
          <a:p>
            <a:r>
              <a:rPr lang="en-US" dirty="0"/>
              <a:t>My Takeaway: OER-Enabled Pedagogy</a:t>
            </a:r>
          </a:p>
        </p:txBody>
      </p:sp>
      <p:sp>
        <p:nvSpPr>
          <p:cNvPr id="3" name="Content Placeholder 2">
            <a:extLst>
              <a:ext uri="{FF2B5EF4-FFF2-40B4-BE49-F238E27FC236}">
                <a16:creationId xmlns:a16="http://schemas.microsoft.com/office/drawing/2014/main" id="{7EFE16FE-6016-584D-950D-950ECE4A625C}"/>
              </a:ext>
            </a:extLst>
          </p:cNvPr>
          <p:cNvSpPr>
            <a:spLocks noGrp="1"/>
          </p:cNvSpPr>
          <p:nvPr>
            <p:ph idx="1"/>
          </p:nvPr>
        </p:nvSpPr>
        <p:spPr/>
        <p:txBody>
          <a:bodyPr>
            <a:normAutofit/>
          </a:bodyPr>
          <a:lstStyle/>
          <a:p>
            <a:r>
              <a:rPr lang="en-US" b="1" dirty="0"/>
              <a:t>Traditional approach</a:t>
            </a:r>
            <a:br>
              <a:rPr lang="en-US" dirty="0"/>
            </a:br>
            <a:r>
              <a:rPr lang="en-US" dirty="0"/>
              <a:t>Teacher provides resource → Student reads → Student completes assignment</a:t>
            </a:r>
          </a:p>
          <a:p>
            <a:r>
              <a:rPr lang="en-US" b="1" dirty="0"/>
              <a:t>OER-enabled approach</a:t>
            </a:r>
            <a:br>
              <a:rPr lang="en-US" dirty="0"/>
            </a:br>
            <a:r>
              <a:rPr lang="en-US" dirty="0"/>
              <a:t>Student finds/adapts/creates → Improves → Shares → Others benefit</a:t>
            </a:r>
          </a:p>
          <a:p>
            <a:r>
              <a:rPr lang="en-US" b="1" dirty="0"/>
              <a:t>Students move from consumers of knowledge to creators and contributors.</a:t>
            </a:r>
            <a:endParaRPr lang="en-US" dirty="0"/>
          </a:p>
          <a:p>
            <a:endParaRPr lang="en-US" dirty="0"/>
          </a:p>
        </p:txBody>
      </p:sp>
    </p:spTree>
    <p:extLst>
      <p:ext uri="{BB962C8B-B14F-4D97-AF65-F5344CB8AC3E}">
        <p14:creationId xmlns:p14="http://schemas.microsoft.com/office/powerpoint/2010/main" val="137116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lstStyle/>
          <a:p>
            <a:pPr marL="0" lvl="0" indent="0">
              <a:buNone/>
            </a:pPr>
            <a:r>
              <a:rPr lang="en-US" dirty="0"/>
              <a:t>OER: What, Why, How?</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1A7C-3BCE-35FA-C531-08AC3ED429E3}"/>
              </a:ext>
            </a:extLst>
          </p:cNvPr>
          <p:cNvSpPr>
            <a:spLocks noGrp="1"/>
          </p:cNvSpPr>
          <p:nvPr>
            <p:ph type="title"/>
          </p:nvPr>
        </p:nvSpPr>
        <p:spPr/>
        <p:txBody>
          <a:bodyPr/>
          <a:lstStyle/>
          <a:p>
            <a:r>
              <a:rPr lang="en-US" dirty="0"/>
              <a:t>What Made the Lumen Experience Different</a:t>
            </a:r>
          </a:p>
        </p:txBody>
      </p:sp>
      <p:sp>
        <p:nvSpPr>
          <p:cNvPr id="3" name="Content Placeholder 2">
            <a:extLst>
              <a:ext uri="{FF2B5EF4-FFF2-40B4-BE49-F238E27FC236}">
                <a16:creationId xmlns:a16="http://schemas.microsoft.com/office/drawing/2014/main" id="{E23CC759-E3F3-933F-4046-BF9352FF8983}"/>
              </a:ext>
            </a:extLst>
          </p:cNvPr>
          <p:cNvSpPr>
            <a:spLocks noGrp="1"/>
          </p:cNvSpPr>
          <p:nvPr>
            <p:ph idx="1"/>
          </p:nvPr>
        </p:nvSpPr>
        <p:spPr/>
        <p:txBody>
          <a:bodyPr>
            <a:normAutofit fontScale="92500" lnSpcReduction="10000"/>
          </a:bodyPr>
          <a:lstStyle/>
          <a:p>
            <a:pPr marL="0" indent="0">
              <a:buNone/>
            </a:pPr>
            <a:r>
              <a:rPr lang="en-US" b="1" dirty="0"/>
              <a:t>Supportive &amp; Varied</a:t>
            </a:r>
            <a:br>
              <a:rPr lang="en-US" dirty="0"/>
            </a:br>
            <a:r>
              <a:rPr lang="en-US" dirty="0"/>
              <a:t>↓</a:t>
            </a:r>
            <a:br>
              <a:rPr lang="en-US" dirty="0"/>
            </a:br>
            <a:r>
              <a:rPr lang="en-US" b="1" dirty="0"/>
              <a:t>Reflection &amp; Goal Setting</a:t>
            </a:r>
            <a:br>
              <a:rPr lang="en-US" dirty="0"/>
            </a:br>
            <a:r>
              <a:rPr lang="en-US" dirty="0"/>
              <a:t>↓</a:t>
            </a:r>
            <a:br>
              <a:rPr lang="en-US" dirty="0"/>
            </a:br>
            <a:r>
              <a:rPr lang="en-US" b="1" dirty="0"/>
              <a:t>Belonging</a:t>
            </a:r>
            <a:br>
              <a:rPr lang="en-US" dirty="0"/>
            </a:br>
            <a:r>
              <a:rPr lang="en-US" dirty="0"/>
              <a:t>↓</a:t>
            </a:r>
            <a:br>
              <a:rPr lang="en-US" dirty="0"/>
            </a:br>
            <a:r>
              <a:rPr lang="en-US" b="1" dirty="0"/>
              <a:t>Organized &amp; Challenging</a:t>
            </a:r>
          </a:p>
          <a:p>
            <a:pPr marL="0" indent="0">
              <a:buNone/>
            </a:pPr>
            <a:endParaRPr lang="en-US" b="1" dirty="0"/>
          </a:p>
          <a:p>
            <a:pPr marL="0" indent="0">
              <a:buNone/>
            </a:pPr>
            <a:r>
              <a:rPr lang="en-US" dirty="0"/>
              <a:t>Lumen connected OER with </a:t>
            </a:r>
            <a:r>
              <a:rPr lang="en-US" b="1" dirty="0"/>
              <a:t>evidence-based instructional practices</a:t>
            </a:r>
            <a:r>
              <a:rPr lang="en-US" dirty="0"/>
              <a:t>, rather than treating OER only as a textbook replacement.</a:t>
            </a:r>
          </a:p>
          <a:p>
            <a:endParaRPr lang="en-US" dirty="0"/>
          </a:p>
        </p:txBody>
      </p:sp>
    </p:spTree>
    <p:extLst>
      <p:ext uri="{BB962C8B-B14F-4D97-AF65-F5344CB8AC3E}">
        <p14:creationId xmlns:p14="http://schemas.microsoft.com/office/powerpoint/2010/main" val="1222601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A8DD5-BC1C-3D98-FEDA-CA9CA3E8DB19}"/>
              </a:ext>
            </a:extLst>
          </p:cNvPr>
          <p:cNvSpPr>
            <a:spLocks noGrp="1"/>
          </p:cNvSpPr>
          <p:nvPr>
            <p:ph type="title"/>
          </p:nvPr>
        </p:nvSpPr>
        <p:spPr/>
        <p:txBody>
          <a:bodyPr/>
          <a:lstStyle/>
          <a:p>
            <a:r>
              <a:rPr lang="en-US" dirty="0"/>
              <a:t>Why I Tried OER?</a:t>
            </a:r>
          </a:p>
        </p:txBody>
      </p:sp>
      <p:sp>
        <p:nvSpPr>
          <p:cNvPr id="3" name="Content Placeholder 2">
            <a:extLst>
              <a:ext uri="{FF2B5EF4-FFF2-40B4-BE49-F238E27FC236}">
                <a16:creationId xmlns:a16="http://schemas.microsoft.com/office/drawing/2014/main" id="{893DE449-D887-4D28-C69A-0935B28B8E4E}"/>
              </a:ext>
            </a:extLst>
          </p:cNvPr>
          <p:cNvSpPr>
            <a:spLocks noGrp="1"/>
          </p:cNvSpPr>
          <p:nvPr>
            <p:ph idx="1"/>
          </p:nvPr>
        </p:nvSpPr>
        <p:spPr/>
        <p:txBody>
          <a:bodyPr/>
          <a:lstStyle/>
          <a:p>
            <a:pPr marL="0" indent="0">
              <a:buNone/>
            </a:pPr>
            <a:r>
              <a:rPr lang="en-US" dirty="0"/>
              <a:t>•	Reduce textbook costs for students </a:t>
            </a:r>
          </a:p>
          <a:p>
            <a:pPr marL="0" indent="0">
              <a:buNone/>
            </a:pPr>
            <a:r>
              <a:rPr lang="en-US" dirty="0"/>
              <a:t>•	Increase accessibility from day one </a:t>
            </a:r>
          </a:p>
          <a:p>
            <a:pPr marL="0" indent="0">
              <a:buNone/>
            </a:pPr>
            <a:r>
              <a:rPr lang="en-US" dirty="0"/>
              <a:t>•	Allow flexibility in teaching materials </a:t>
            </a:r>
          </a:p>
          <a:p>
            <a:pPr marL="0" indent="0">
              <a:buNone/>
            </a:pPr>
            <a:r>
              <a:rPr lang="en-US" dirty="0"/>
              <a:t>•	Explore more engaging and updated content </a:t>
            </a:r>
          </a:p>
          <a:p>
            <a:endParaRPr lang="en-US" dirty="0"/>
          </a:p>
        </p:txBody>
      </p:sp>
    </p:spTree>
    <p:extLst>
      <p:ext uri="{BB962C8B-B14F-4D97-AF65-F5344CB8AC3E}">
        <p14:creationId xmlns:p14="http://schemas.microsoft.com/office/powerpoint/2010/main" val="452285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D42E2-D6F9-55DD-364E-8CA762AE7211}"/>
              </a:ext>
            </a:extLst>
          </p:cNvPr>
          <p:cNvSpPr>
            <a:spLocks noGrp="1"/>
          </p:cNvSpPr>
          <p:nvPr>
            <p:ph type="title"/>
          </p:nvPr>
        </p:nvSpPr>
        <p:spPr>
          <a:xfrm>
            <a:off x="528234" y="0"/>
            <a:ext cx="7078850" cy="545432"/>
          </a:xfrm>
        </p:spPr>
        <p:txBody>
          <a:bodyPr>
            <a:normAutofit fontScale="90000"/>
          </a:bodyPr>
          <a:lstStyle/>
          <a:p>
            <a:r>
              <a:rPr lang="en-US" dirty="0"/>
              <a:t>How I Can Apply This in Marketing</a:t>
            </a:r>
          </a:p>
        </p:txBody>
      </p:sp>
      <p:sp>
        <p:nvSpPr>
          <p:cNvPr id="6" name="Content Placeholder 2">
            <a:extLst>
              <a:ext uri="{FF2B5EF4-FFF2-40B4-BE49-F238E27FC236}">
                <a16:creationId xmlns:a16="http://schemas.microsoft.com/office/drawing/2014/main" id="{AFEBDED7-C56E-E25F-7167-A9C33AC7DF2B}"/>
              </a:ext>
            </a:extLst>
          </p:cNvPr>
          <p:cNvSpPr>
            <a:spLocks noGrp="1"/>
          </p:cNvSpPr>
          <p:nvPr>
            <p:ph idx="1"/>
          </p:nvPr>
        </p:nvSpPr>
        <p:spPr>
          <a:xfrm>
            <a:off x="528234" y="569860"/>
            <a:ext cx="3685309" cy="4351338"/>
          </a:xfrm>
        </p:spPr>
        <p:txBody>
          <a:bodyPr>
            <a:normAutofit/>
          </a:bodyPr>
          <a:lstStyle/>
          <a:p>
            <a:r>
              <a:rPr lang="en-US" b="1" dirty="0"/>
              <a:t>Traditional Assignment</a:t>
            </a:r>
            <a:endParaRPr lang="en-US" dirty="0"/>
          </a:p>
          <a:p>
            <a:pPr marL="0" indent="0">
              <a:buNone/>
            </a:pPr>
            <a:r>
              <a:rPr lang="en-US" dirty="0"/>
              <a:t>Read about market segmentation</a:t>
            </a:r>
            <a:br>
              <a:rPr lang="en-US" dirty="0"/>
            </a:br>
            <a:r>
              <a:rPr lang="en-US" dirty="0"/>
              <a:t>↓</a:t>
            </a:r>
            <a:br>
              <a:rPr lang="en-US" dirty="0"/>
            </a:br>
            <a:r>
              <a:rPr lang="en-US" dirty="0"/>
              <a:t>Answer questions</a:t>
            </a:r>
            <a:br>
              <a:rPr lang="en-US" dirty="0"/>
            </a:br>
            <a:r>
              <a:rPr lang="en-US" dirty="0"/>
              <a:t>↓</a:t>
            </a:r>
            <a:br>
              <a:rPr lang="en-US" dirty="0"/>
            </a:br>
            <a:r>
              <a:rPr lang="en-US" dirty="0"/>
              <a:t>Submit to instructor</a:t>
            </a:r>
          </a:p>
          <a:p>
            <a:endParaRPr lang="en-US" dirty="0"/>
          </a:p>
        </p:txBody>
      </p:sp>
      <p:sp>
        <p:nvSpPr>
          <p:cNvPr id="7" name="Content Placeholder 2">
            <a:extLst>
              <a:ext uri="{FF2B5EF4-FFF2-40B4-BE49-F238E27FC236}">
                <a16:creationId xmlns:a16="http://schemas.microsoft.com/office/drawing/2014/main" id="{92319346-7914-D005-5105-AEC5B2606EA5}"/>
              </a:ext>
            </a:extLst>
          </p:cNvPr>
          <p:cNvSpPr txBox="1">
            <a:spLocks/>
          </p:cNvSpPr>
          <p:nvPr/>
        </p:nvSpPr>
        <p:spPr>
          <a:xfrm>
            <a:off x="4310525" y="569860"/>
            <a:ext cx="4932218"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solidFill>
                  <a:srgbClr val="FF0000"/>
                </a:solidFill>
              </a:rPr>
              <a:t>OER-Enabled Assignment</a:t>
            </a:r>
            <a:endParaRPr lang="en-US" sz="2600" dirty="0">
              <a:solidFill>
                <a:srgbClr val="FF0000"/>
              </a:solidFill>
            </a:endParaRPr>
          </a:p>
          <a:p>
            <a:pPr marL="0" indent="0">
              <a:buNone/>
            </a:pPr>
            <a:r>
              <a:rPr lang="en-US" sz="2600" dirty="0">
                <a:solidFill>
                  <a:schemeClr val="tx2"/>
                </a:solidFill>
              </a:rPr>
              <a:t>Explore an open resource</a:t>
            </a:r>
            <a:br>
              <a:rPr lang="en-US" sz="2600" dirty="0">
                <a:solidFill>
                  <a:schemeClr val="tx2"/>
                </a:solidFill>
              </a:rPr>
            </a:br>
            <a:r>
              <a:rPr lang="en-US" sz="2600" dirty="0">
                <a:solidFill>
                  <a:schemeClr val="tx2"/>
                </a:solidFill>
              </a:rPr>
              <a:t>↓</a:t>
            </a:r>
            <a:br>
              <a:rPr lang="en-US" sz="2600" dirty="0">
                <a:solidFill>
                  <a:schemeClr val="tx2"/>
                </a:solidFill>
              </a:rPr>
            </a:br>
            <a:r>
              <a:rPr lang="en-US" sz="2600" dirty="0">
                <a:solidFill>
                  <a:schemeClr val="tx2"/>
                </a:solidFill>
              </a:rPr>
              <a:t>Find examples from local businesses</a:t>
            </a:r>
            <a:br>
              <a:rPr lang="en-US" sz="2600" dirty="0">
                <a:solidFill>
                  <a:schemeClr val="tx2"/>
                </a:solidFill>
              </a:rPr>
            </a:br>
            <a:r>
              <a:rPr lang="en-US" sz="2600" dirty="0">
                <a:solidFill>
                  <a:schemeClr val="tx2"/>
                </a:solidFill>
              </a:rPr>
              <a:t>↓</a:t>
            </a:r>
            <a:br>
              <a:rPr lang="en-US" sz="2600" dirty="0">
                <a:solidFill>
                  <a:schemeClr val="tx2"/>
                </a:solidFill>
              </a:rPr>
            </a:br>
            <a:r>
              <a:rPr lang="en-US" sz="2600" dirty="0">
                <a:solidFill>
                  <a:schemeClr val="tx2"/>
                </a:solidFill>
              </a:rPr>
              <a:t>Adapt the resource with new examples</a:t>
            </a:r>
            <a:br>
              <a:rPr lang="en-US" sz="2600" dirty="0">
                <a:solidFill>
                  <a:schemeClr val="tx2"/>
                </a:solidFill>
              </a:rPr>
            </a:br>
            <a:r>
              <a:rPr lang="en-US" sz="2600" dirty="0">
                <a:solidFill>
                  <a:schemeClr val="tx2"/>
                </a:solidFill>
              </a:rPr>
              <a:t>↓</a:t>
            </a:r>
            <a:br>
              <a:rPr lang="en-US" sz="2600" dirty="0">
                <a:solidFill>
                  <a:schemeClr val="tx2"/>
                </a:solidFill>
              </a:rPr>
            </a:br>
            <a:r>
              <a:rPr lang="en-US" sz="2600" dirty="0">
                <a:solidFill>
                  <a:schemeClr val="tx2"/>
                </a:solidFill>
              </a:rPr>
              <a:t>Create an infographic/resource</a:t>
            </a:r>
            <a:br>
              <a:rPr lang="en-US" sz="2600" dirty="0">
                <a:solidFill>
                  <a:schemeClr val="tx2"/>
                </a:solidFill>
              </a:rPr>
            </a:br>
            <a:r>
              <a:rPr lang="en-US" sz="2600" dirty="0">
                <a:solidFill>
                  <a:schemeClr val="tx2"/>
                </a:solidFill>
              </a:rPr>
              <a:t>↓</a:t>
            </a:r>
            <a:br>
              <a:rPr lang="en-US" sz="2600" dirty="0">
                <a:solidFill>
                  <a:schemeClr val="tx2"/>
                </a:solidFill>
              </a:rPr>
            </a:br>
            <a:r>
              <a:rPr lang="en-US" sz="2600" dirty="0">
                <a:solidFill>
                  <a:schemeClr val="tx2"/>
                </a:solidFill>
              </a:rPr>
              <a:t>Peer review &amp; improve</a:t>
            </a:r>
            <a:br>
              <a:rPr lang="en-US" sz="2600" dirty="0">
                <a:solidFill>
                  <a:schemeClr val="tx2"/>
                </a:solidFill>
              </a:rPr>
            </a:br>
            <a:r>
              <a:rPr lang="en-US" sz="2600" dirty="0">
                <a:solidFill>
                  <a:schemeClr val="tx2"/>
                </a:solidFill>
              </a:rPr>
              <a:t>↓</a:t>
            </a:r>
            <a:br>
              <a:rPr lang="en-US" sz="2600" dirty="0">
                <a:solidFill>
                  <a:schemeClr val="tx2"/>
                </a:solidFill>
              </a:rPr>
            </a:br>
            <a:r>
              <a:rPr lang="en-US" sz="2600" dirty="0">
                <a:solidFill>
                  <a:schemeClr val="tx2"/>
                </a:solidFill>
              </a:rPr>
              <a:t>Share</a:t>
            </a:r>
          </a:p>
          <a:p>
            <a:endParaRPr lang="en-US" dirty="0"/>
          </a:p>
        </p:txBody>
      </p:sp>
    </p:spTree>
    <p:extLst>
      <p:ext uri="{BB962C8B-B14F-4D97-AF65-F5344CB8AC3E}">
        <p14:creationId xmlns:p14="http://schemas.microsoft.com/office/powerpoint/2010/main" val="2260621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D7F56-0E5D-7EFA-B8EA-998371E32E08}"/>
              </a:ext>
            </a:extLst>
          </p:cNvPr>
          <p:cNvSpPr>
            <a:spLocks noGrp="1"/>
          </p:cNvSpPr>
          <p:nvPr>
            <p:ph type="title"/>
          </p:nvPr>
        </p:nvSpPr>
        <p:spPr/>
        <p:txBody>
          <a:bodyPr/>
          <a:lstStyle/>
          <a:p>
            <a:r>
              <a:rPr lang="en-US" dirty="0"/>
              <a:t>What I Took Away from Lumen</a:t>
            </a:r>
          </a:p>
        </p:txBody>
      </p:sp>
      <p:sp>
        <p:nvSpPr>
          <p:cNvPr id="3" name="Content Placeholder 2">
            <a:extLst>
              <a:ext uri="{FF2B5EF4-FFF2-40B4-BE49-F238E27FC236}">
                <a16:creationId xmlns:a16="http://schemas.microsoft.com/office/drawing/2014/main" id="{81438AE3-168B-DCF9-BFE7-C0070A3EB448}"/>
              </a:ext>
            </a:extLst>
          </p:cNvPr>
          <p:cNvSpPr>
            <a:spLocks noGrp="1"/>
          </p:cNvSpPr>
          <p:nvPr>
            <p:ph idx="1"/>
          </p:nvPr>
        </p:nvSpPr>
        <p:spPr>
          <a:xfrm>
            <a:off x="457200" y="1019338"/>
            <a:ext cx="8229600" cy="3394472"/>
          </a:xfrm>
        </p:spPr>
        <p:txBody>
          <a:bodyPr>
            <a:normAutofit fontScale="92500" lnSpcReduction="20000"/>
          </a:bodyPr>
          <a:lstStyle/>
          <a:p>
            <a:pPr marL="0" indent="0">
              <a:buNone/>
            </a:pPr>
            <a:r>
              <a:rPr lang="en-US" b="1" dirty="0"/>
              <a:t>1. OER is more than affordability.</a:t>
            </a:r>
            <a:br>
              <a:rPr lang="en-US" dirty="0"/>
            </a:br>
            <a:r>
              <a:rPr lang="en-US" dirty="0"/>
              <a:t>It creates opportunities for adaptation and sharing.</a:t>
            </a:r>
          </a:p>
          <a:p>
            <a:pPr marL="0" indent="0">
              <a:buNone/>
            </a:pPr>
            <a:r>
              <a:rPr lang="en-US" b="1" dirty="0"/>
              <a:t>2. OER can change the role of students.</a:t>
            </a:r>
            <a:br>
              <a:rPr lang="en-US" dirty="0"/>
            </a:br>
            <a:r>
              <a:rPr lang="en-US" dirty="0"/>
              <a:t>Students can become creators rather than only consumers.</a:t>
            </a:r>
          </a:p>
          <a:p>
            <a:pPr marL="0" indent="0">
              <a:buNone/>
            </a:pPr>
            <a:r>
              <a:rPr lang="en-US" b="1" dirty="0"/>
              <a:t>3. Start with pedagogy, not just resources.</a:t>
            </a:r>
            <a:br>
              <a:rPr lang="en-US" dirty="0"/>
            </a:br>
            <a:r>
              <a:rPr lang="en-US" dirty="0"/>
              <a:t>The question is not only </a:t>
            </a:r>
            <a:r>
              <a:rPr lang="en-US" i="1" dirty="0"/>
              <a:t>“What OER can I use?”</a:t>
            </a:r>
            <a:r>
              <a:rPr lang="en-US" dirty="0"/>
              <a:t> but also </a:t>
            </a:r>
            <a:r>
              <a:rPr lang="en-US" i="1" dirty="0"/>
              <a:t>“What can students do with it?”</a:t>
            </a:r>
            <a:endParaRPr lang="en-US" dirty="0"/>
          </a:p>
          <a:p>
            <a:endParaRPr lang="en-US" dirty="0"/>
          </a:p>
          <a:p>
            <a:pPr marL="0" indent="0" algn="ctr">
              <a:buNone/>
            </a:pPr>
            <a:r>
              <a:rPr lang="en-US" dirty="0"/>
              <a:t> When we prepare our teaching materials, do we usually give students materials to consume, or do we give them opportunities to create, adapt, and share?</a:t>
            </a:r>
          </a:p>
          <a:p>
            <a:endParaRPr lang="en-US" dirty="0"/>
          </a:p>
        </p:txBody>
      </p:sp>
    </p:spTree>
    <p:extLst>
      <p:ext uri="{BB962C8B-B14F-4D97-AF65-F5344CB8AC3E}">
        <p14:creationId xmlns:p14="http://schemas.microsoft.com/office/powerpoint/2010/main" val="1577278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ED30-FDB1-E450-157F-DED4AC1393C6}"/>
              </a:ext>
            </a:extLst>
          </p:cNvPr>
          <p:cNvSpPr>
            <a:spLocks noGrp="1"/>
          </p:cNvSpPr>
          <p:nvPr>
            <p:ph type="title"/>
          </p:nvPr>
        </p:nvSpPr>
        <p:spPr/>
        <p:txBody>
          <a:bodyPr/>
          <a:lstStyle/>
          <a:p>
            <a:r>
              <a:rPr lang="en-US" dirty="0"/>
              <a:t>Course Context</a:t>
            </a:r>
          </a:p>
        </p:txBody>
      </p:sp>
      <p:sp>
        <p:nvSpPr>
          <p:cNvPr id="3" name="Content Placeholder 2">
            <a:extLst>
              <a:ext uri="{FF2B5EF4-FFF2-40B4-BE49-F238E27FC236}">
                <a16:creationId xmlns:a16="http://schemas.microsoft.com/office/drawing/2014/main" id="{8C61C9E0-D1F1-81E5-6BE9-1EF1F5DD41F0}"/>
              </a:ext>
            </a:extLst>
          </p:cNvPr>
          <p:cNvSpPr>
            <a:spLocks noGrp="1"/>
          </p:cNvSpPr>
          <p:nvPr>
            <p:ph idx="1"/>
          </p:nvPr>
        </p:nvSpPr>
        <p:spPr/>
        <p:txBody>
          <a:bodyPr>
            <a:normAutofit fontScale="92500" lnSpcReduction="10000"/>
          </a:bodyPr>
          <a:lstStyle/>
          <a:p>
            <a:pPr marL="0" indent="0">
              <a:buNone/>
            </a:pPr>
            <a:r>
              <a:rPr lang="en-US" dirty="0"/>
              <a:t>Course: Principles of Marketing </a:t>
            </a:r>
          </a:p>
          <a:p>
            <a:pPr marL="0" indent="0">
              <a:buNone/>
            </a:pPr>
            <a:r>
              <a:rPr lang="en-US" dirty="0"/>
              <a:t>Student level: Undergraduate </a:t>
            </a:r>
          </a:p>
          <a:p>
            <a:pPr marL="0" indent="0">
              <a:buNone/>
            </a:pPr>
            <a:r>
              <a:rPr lang="en-US" dirty="0"/>
              <a:t>Delivery format: In-person / online  </a:t>
            </a:r>
          </a:p>
          <a:p>
            <a:pPr marL="0" indent="0">
              <a:buNone/>
            </a:pPr>
            <a:endParaRPr lang="en-US" dirty="0"/>
          </a:p>
          <a:p>
            <a:pPr marL="0" indent="0">
              <a:buNone/>
            </a:pPr>
            <a:r>
              <a:rPr lang="en-US" dirty="0"/>
              <a:t>OER materials used: </a:t>
            </a:r>
          </a:p>
          <a:p>
            <a:r>
              <a:rPr lang="en-US" dirty="0"/>
              <a:t>OpenStax</a:t>
            </a:r>
          </a:p>
          <a:p>
            <a:r>
              <a:rPr lang="en-US" dirty="0"/>
              <a:t>Videos </a:t>
            </a:r>
          </a:p>
          <a:p>
            <a:r>
              <a:rPr lang="en-US" dirty="0"/>
              <a:t>Articles</a:t>
            </a:r>
          </a:p>
          <a:p>
            <a:pPr marL="0" indent="0">
              <a:buNone/>
            </a:pPr>
            <a:r>
              <a:rPr lang="en-US" dirty="0"/>
              <a:t> </a:t>
            </a:r>
          </a:p>
          <a:p>
            <a:endParaRPr lang="en-US" dirty="0"/>
          </a:p>
        </p:txBody>
      </p:sp>
    </p:spTree>
    <p:extLst>
      <p:ext uri="{BB962C8B-B14F-4D97-AF65-F5344CB8AC3E}">
        <p14:creationId xmlns:p14="http://schemas.microsoft.com/office/powerpoint/2010/main" val="3092188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698B9-A96D-776E-F2EA-F928578DCB10}"/>
              </a:ext>
            </a:extLst>
          </p:cNvPr>
          <p:cNvSpPr>
            <a:spLocks noGrp="1"/>
          </p:cNvSpPr>
          <p:nvPr>
            <p:ph type="title"/>
          </p:nvPr>
        </p:nvSpPr>
        <p:spPr/>
        <p:txBody>
          <a:bodyPr/>
          <a:lstStyle/>
          <a:p>
            <a:r>
              <a:rPr lang="en-US" dirty="0"/>
              <a:t>What Worked Well</a:t>
            </a:r>
          </a:p>
        </p:txBody>
      </p:sp>
      <p:sp>
        <p:nvSpPr>
          <p:cNvPr id="3" name="Content Placeholder 2">
            <a:extLst>
              <a:ext uri="{FF2B5EF4-FFF2-40B4-BE49-F238E27FC236}">
                <a16:creationId xmlns:a16="http://schemas.microsoft.com/office/drawing/2014/main" id="{C7F5D7EE-112D-7E35-8602-0C9E6EBF068D}"/>
              </a:ext>
            </a:extLst>
          </p:cNvPr>
          <p:cNvSpPr>
            <a:spLocks noGrp="1"/>
          </p:cNvSpPr>
          <p:nvPr>
            <p:ph idx="1"/>
          </p:nvPr>
        </p:nvSpPr>
        <p:spPr/>
        <p:txBody>
          <a:bodyPr/>
          <a:lstStyle/>
          <a:p>
            <a:r>
              <a:rPr lang="en-US" dirty="0"/>
              <a:t>Students appreciated free access </a:t>
            </a:r>
          </a:p>
          <a:p>
            <a:r>
              <a:rPr lang="en-US" dirty="0"/>
              <a:t>No delays in obtaining materials </a:t>
            </a:r>
          </a:p>
          <a:p>
            <a:r>
              <a:rPr lang="en-US" dirty="0"/>
              <a:t>Easier to share updated examples </a:t>
            </a:r>
          </a:p>
          <a:p>
            <a:r>
              <a:rPr lang="en-US" dirty="0"/>
              <a:t>Greater flexibility in assignments and discussions </a:t>
            </a:r>
          </a:p>
          <a:p>
            <a:endParaRPr lang="en-US" dirty="0"/>
          </a:p>
        </p:txBody>
      </p:sp>
    </p:spTree>
    <p:extLst>
      <p:ext uri="{BB962C8B-B14F-4D97-AF65-F5344CB8AC3E}">
        <p14:creationId xmlns:p14="http://schemas.microsoft.com/office/powerpoint/2010/main" val="831152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C7567-AAD4-9696-EE23-342B459905FC}"/>
              </a:ext>
            </a:extLst>
          </p:cNvPr>
          <p:cNvSpPr>
            <a:spLocks noGrp="1"/>
          </p:cNvSpPr>
          <p:nvPr>
            <p:ph type="title"/>
          </p:nvPr>
        </p:nvSpPr>
        <p:spPr/>
        <p:txBody>
          <a:bodyPr/>
          <a:lstStyle/>
          <a:p>
            <a:r>
              <a:rPr lang="en-US" dirty="0"/>
              <a:t>Challenges I Faced</a:t>
            </a:r>
          </a:p>
        </p:txBody>
      </p:sp>
      <p:sp>
        <p:nvSpPr>
          <p:cNvPr id="3" name="Content Placeholder 2">
            <a:extLst>
              <a:ext uri="{FF2B5EF4-FFF2-40B4-BE49-F238E27FC236}">
                <a16:creationId xmlns:a16="http://schemas.microsoft.com/office/drawing/2014/main" id="{C9EC60DA-1215-17D8-6460-0E42974824CC}"/>
              </a:ext>
            </a:extLst>
          </p:cNvPr>
          <p:cNvSpPr>
            <a:spLocks noGrp="1"/>
          </p:cNvSpPr>
          <p:nvPr>
            <p:ph idx="1"/>
          </p:nvPr>
        </p:nvSpPr>
        <p:spPr/>
        <p:txBody>
          <a:bodyPr/>
          <a:lstStyle/>
          <a:p>
            <a:r>
              <a:rPr lang="en-US" dirty="0"/>
              <a:t>Time required to locate quality materials </a:t>
            </a:r>
          </a:p>
          <a:p>
            <a:r>
              <a:rPr lang="en-US" dirty="0"/>
              <a:t>Organizing content  </a:t>
            </a:r>
          </a:p>
          <a:p>
            <a:r>
              <a:rPr lang="en-US" dirty="0"/>
              <a:t>Adapting materials to course objectives </a:t>
            </a:r>
          </a:p>
          <a:p>
            <a:r>
              <a:rPr lang="en-US" dirty="0"/>
              <a:t>Ensuring consistency in depth and quality </a:t>
            </a:r>
          </a:p>
          <a:p>
            <a:r>
              <a:rPr lang="en-US" dirty="0"/>
              <a:t>Finding engaging interactive materials</a:t>
            </a:r>
          </a:p>
          <a:p>
            <a:endParaRPr lang="en-US" dirty="0"/>
          </a:p>
        </p:txBody>
      </p:sp>
    </p:spTree>
    <p:extLst>
      <p:ext uri="{BB962C8B-B14F-4D97-AF65-F5344CB8AC3E}">
        <p14:creationId xmlns:p14="http://schemas.microsoft.com/office/powerpoint/2010/main" val="2160241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47C07-9B82-D4FE-9800-04EA01529B51}"/>
              </a:ext>
            </a:extLst>
          </p:cNvPr>
          <p:cNvSpPr>
            <a:spLocks noGrp="1"/>
          </p:cNvSpPr>
          <p:nvPr>
            <p:ph type="title"/>
          </p:nvPr>
        </p:nvSpPr>
        <p:spPr/>
        <p:txBody>
          <a:bodyPr/>
          <a:lstStyle/>
          <a:p>
            <a:r>
              <a:rPr lang="en-US" dirty="0"/>
              <a:t>What I learned</a:t>
            </a:r>
          </a:p>
        </p:txBody>
      </p:sp>
      <p:sp>
        <p:nvSpPr>
          <p:cNvPr id="3" name="Content Placeholder 2">
            <a:extLst>
              <a:ext uri="{FF2B5EF4-FFF2-40B4-BE49-F238E27FC236}">
                <a16:creationId xmlns:a16="http://schemas.microsoft.com/office/drawing/2014/main" id="{8595C6F2-5FE1-C7A8-3CC3-582DF415D43E}"/>
              </a:ext>
            </a:extLst>
          </p:cNvPr>
          <p:cNvSpPr>
            <a:spLocks noGrp="1"/>
          </p:cNvSpPr>
          <p:nvPr>
            <p:ph idx="1"/>
          </p:nvPr>
        </p:nvSpPr>
        <p:spPr/>
        <p:txBody>
          <a:bodyPr/>
          <a:lstStyle/>
          <a:p>
            <a:r>
              <a:rPr lang="en-US" dirty="0"/>
              <a:t>OER requires planning and curation </a:t>
            </a:r>
          </a:p>
          <a:p>
            <a:r>
              <a:rPr lang="en-US" dirty="0"/>
              <a:t>Flexibility is a major advantage </a:t>
            </a:r>
          </a:p>
          <a:p>
            <a:r>
              <a:rPr lang="en-US" dirty="0"/>
              <a:t>Student engagement increases with diverse resources </a:t>
            </a:r>
          </a:p>
          <a:p>
            <a:r>
              <a:rPr lang="en-US" dirty="0"/>
              <a:t>Continuous improvement is important </a:t>
            </a:r>
          </a:p>
          <a:p>
            <a:endParaRPr lang="en-US" dirty="0"/>
          </a:p>
        </p:txBody>
      </p:sp>
    </p:spTree>
    <p:extLst>
      <p:ext uri="{BB962C8B-B14F-4D97-AF65-F5344CB8AC3E}">
        <p14:creationId xmlns:p14="http://schemas.microsoft.com/office/powerpoint/2010/main" val="548185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68D6F-25D0-EEEF-7BE5-1BD5C46A32D1}"/>
              </a:ext>
            </a:extLst>
          </p:cNvPr>
          <p:cNvSpPr>
            <a:spLocks noGrp="1"/>
          </p:cNvSpPr>
          <p:nvPr>
            <p:ph type="title"/>
          </p:nvPr>
        </p:nvSpPr>
        <p:spPr/>
        <p:txBody>
          <a:bodyPr/>
          <a:lstStyle/>
          <a:p>
            <a:r>
              <a:rPr lang="en-US" dirty="0"/>
              <a:t>Plans for Next Semester</a:t>
            </a:r>
          </a:p>
        </p:txBody>
      </p:sp>
      <p:sp>
        <p:nvSpPr>
          <p:cNvPr id="3" name="Content Placeholder 2">
            <a:extLst>
              <a:ext uri="{FF2B5EF4-FFF2-40B4-BE49-F238E27FC236}">
                <a16:creationId xmlns:a16="http://schemas.microsoft.com/office/drawing/2014/main" id="{9EF2A999-40E3-403B-AA6B-AE36D8D45EC5}"/>
              </a:ext>
            </a:extLst>
          </p:cNvPr>
          <p:cNvSpPr>
            <a:spLocks noGrp="1"/>
          </p:cNvSpPr>
          <p:nvPr>
            <p:ph idx="1"/>
          </p:nvPr>
        </p:nvSpPr>
        <p:spPr/>
        <p:txBody>
          <a:bodyPr/>
          <a:lstStyle/>
          <a:p>
            <a:r>
              <a:rPr lang="en-US" dirty="0"/>
              <a:t>Refine course organization </a:t>
            </a:r>
          </a:p>
          <a:p>
            <a:r>
              <a:rPr lang="en-US" dirty="0"/>
              <a:t>Add more interactive activities </a:t>
            </a:r>
          </a:p>
          <a:p>
            <a:r>
              <a:rPr lang="en-US" dirty="0"/>
              <a:t>Include additional case studies </a:t>
            </a:r>
          </a:p>
          <a:p>
            <a:r>
              <a:rPr lang="en-US" dirty="0"/>
              <a:t>Develop clearer weekly resource guides </a:t>
            </a:r>
          </a:p>
          <a:p>
            <a:r>
              <a:rPr lang="en-US" dirty="0"/>
              <a:t>Gather more structured student feedback </a:t>
            </a:r>
          </a:p>
          <a:p>
            <a:r>
              <a:rPr lang="en-US" dirty="0"/>
              <a:t>Explore collaborative OER creation opportunities </a:t>
            </a:r>
          </a:p>
          <a:p>
            <a:endParaRPr lang="en-US" dirty="0"/>
          </a:p>
        </p:txBody>
      </p:sp>
    </p:spTree>
    <p:extLst>
      <p:ext uri="{BB962C8B-B14F-4D97-AF65-F5344CB8AC3E}">
        <p14:creationId xmlns:p14="http://schemas.microsoft.com/office/powerpoint/2010/main" val="1356680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6DC7-8305-3168-D9D8-6315D6A80CE3}"/>
              </a:ext>
            </a:extLst>
          </p:cNvPr>
          <p:cNvSpPr>
            <a:spLocks noGrp="1"/>
          </p:cNvSpPr>
          <p:nvPr>
            <p:ph type="title"/>
          </p:nvPr>
        </p:nvSpPr>
        <p:spPr/>
        <p:txBody>
          <a:bodyPr/>
          <a:lstStyle/>
          <a:p>
            <a:r>
              <a:rPr lang="en-US" dirty="0"/>
              <a:t>Recommendations for Faculty</a:t>
            </a:r>
          </a:p>
        </p:txBody>
      </p:sp>
      <p:sp>
        <p:nvSpPr>
          <p:cNvPr id="3" name="Content Placeholder 2">
            <a:extLst>
              <a:ext uri="{FF2B5EF4-FFF2-40B4-BE49-F238E27FC236}">
                <a16:creationId xmlns:a16="http://schemas.microsoft.com/office/drawing/2014/main" id="{8C078DFB-B5C4-FAA5-6C11-6664B71A294C}"/>
              </a:ext>
            </a:extLst>
          </p:cNvPr>
          <p:cNvSpPr>
            <a:spLocks noGrp="1"/>
          </p:cNvSpPr>
          <p:nvPr>
            <p:ph idx="1"/>
          </p:nvPr>
        </p:nvSpPr>
        <p:spPr/>
        <p:txBody>
          <a:bodyPr/>
          <a:lstStyle/>
          <a:p>
            <a:r>
              <a:rPr lang="en-US" dirty="0"/>
              <a:t>Start small </a:t>
            </a:r>
          </a:p>
          <a:p>
            <a:r>
              <a:rPr lang="en-US" dirty="0"/>
              <a:t>Align OER with learning outcomes </a:t>
            </a:r>
          </a:p>
          <a:p>
            <a:r>
              <a:rPr lang="en-US" dirty="0"/>
              <a:t>Use multiple resource types </a:t>
            </a:r>
          </a:p>
          <a:p>
            <a:r>
              <a:rPr lang="en-US" dirty="0"/>
              <a:t>Collect student feedback regularly </a:t>
            </a:r>
          </a:p>
          <a:p>
            <a:r>
              <a:rPr lang="en-US" dirty="0"/>
              <a:t>Collaborate with colleagues and librarians </a:t>
            </a:r>
          </a:p>
          <a:p>
            <a:pPr marL="0" indent="0">
              <a:buNone/>
            </a:pPr>
            <a:r>
              <a:rPr lang="en-US" dirty="0"/>
              <a:t> </a:t>
            </a:r>
          </a:p>
        </p:txBody>
      </p:sp>
    </p:spTree>
    <p:extLst>
      <p:ext uri="{BB962C8B-B14F-4D97-AF65-F5344CB8AC3E}">
        <p14:creationId xmlns:p14="http://schemas.microsoft.com/office/powerpoint/2010/main" val="62583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FB491-7075-590D-C05A-91F985C30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469BC7-4415-8A4B-5B34-6FB390DD715C}"/>
              </a:ext>
            </a:extLst>
          </p:cNvPr>
          <p:cNvSpPr>
            <a:spLocks noGrp="1"/>
          </p:cNvSpPr>
          <p:nvPr>
            <p:ph type="title"/>
          </p:nvPr>
        </p:nvSpPr>
        <p:spPr/>
        <p:txBody>
          <a:bodyPr/>
          <a:lstStyle/>
          <a:p>
            <a:pPr marL="0" lvl="0" indent="0">
              <a:buNone/>
            </a:pPr>
            <a:r>
              <a:rPr lang="en-US" dirty="0"/>
              <a:t>What is OER?</a:t>
            </a:r>
            <a:endParaRPr dirty="0"/>
          </a:p>
        </p:txBody>
      </p:sp>
      <p:sp>
        <p:nvSpPr>
          <p:cNvPr id="3" name="Content Placeholder 2">
            <a:extLst>
              <a:ext uri="{FF2B5EF4-FFF2-40B4-BE49-F238E27FC236}">
                <a16:creationId xmlns:a16="http://schemas.microsoft.com/office/drawing/2014/main" id="{A7FB2952-E033-754B-17E4-8C9FB64006E6}"/>
              </a:ext>
            </a:extLst>
          </p:cNvPr>
          <p:cNvSpPr>
            <a:spLocks noGrp="1"/>
          </p:cNvSpPr>
          <p:nvPr>
            <p:ph idx="1"/>
          </p:nvPr>
        </p:nvSpPr>
        <p:spPr/>
        <p:txBody>
          <a:bodyPr/>
          <a:lstStyle/>
          <a:p>
            <a:pPr lvl="0"/>
            <a:r>
              <a:rPr lang="en-US" dirty="0"/>
              <a:t>“Open Educational Resources (OER) are teaching, learning, and research materials intentionally created and licensed to be free for the end user to own, share, and in most cases, modify.” – </a:t>
            </a:r>
            <a:r>
              <a:rPr lang="en-US" dirty="0">
                <a:hlinkClick r:id="rId2"/>
              </a:rPr>
              <a:t>Wikipedia</a:t>
            </a:r>
            <a:r>
              <a:rPr lang="en-US" dirty="0"/>
              <a:t> (CC-BY-SA 4.0 International)</a:t>
            </a:r>
            <a:endParaRPr dirty="0"/>
          </a:p>
          <a:p>
            <a:pPr lvl="0"/>
            <a:r>
              <a:rPr lang="en-US" dirty="0"/>
              <a:t>Typically made available under one of the licenses from </a:t>
            </a:r>
            <a:r>
              <a:rPr lang="en-US" dirty="0">
                <a:hlinkClick r:id="rId3"/>
              </a:rPr>
              <a:t>Creative Commons</a:t>
            </a:r>
            <a:r>
              <a:rPr lang="en-US" dirty="0"/>
              <a:t>.</a:t>
            </a:r>
            <a:endParaRPr dirty="0"/>
          </a:p>
        </p:txBody>
      </p:sp>
    </p:spTree>
    <p:extLst>
      <p:ext uri="{BB962C8B-B14F-4D97-AF65-F5344CB8AC3E}">
        <p14:creationId xmlns:p14="http://schemas.microsoft.com/office/powerpoint/2010/main" val="26152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6B42-F3DD-D7E7-D27C-D5D53A373815}"/>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17B4B01D-111C-958B-1B3C-1D7EB7AE39DF}"/>
              </a:ext>
            </a:extLst>
          </p:cNvPr>
          <p:cNvSpPr>
            <a:spLocks noGrp="1"/>
          </p:cNvSpPr>
          <p:nvPr>
            <p:ph idx="1"/>
          </p:nvPr>
        </p:nvSpPr>
        <p:spPr/>
        <p:txBody>
          <a:bodyPr/>
          <a:lstStyle/>
          <a:p>
            <a:r>
              <a:rPr lang="en-US" dirty="0"/>
              <a:t>First experience with OER was positive </a:t>
            </a:r>
          </a:p>
          <a:p>
            <a:r>
              <a:rPr lang="en-US" dirty="0"/>
              <a:t>Benefits outweighed challenges </a:t>
            </a:r>
          </a:p>
          <a:p>
            <a:r>
              <a:rPr lang="en-US" dirty="0"/>
              <a:t>OER can improve affordability and accessibility </a:t>
            </a:r>
          </a:p>
          <a:p>
            <a:r>
              <a:rPr lang="en-US" dirty="0"/>
              <a:t>Excited to continue improving the course </a:t>
            </a:r>
          </a:p>
          <a:p>
            <a:pPr marL="0" indent="0">
              <a:buNone/>
            </a:pPr>
            <a:endParaRPr lang="en-US" dirty="0"/>
          </a:p>
          <a:p>
            <a:pPr marL="0" indent="0">
              <a:buNone/>
            </a:pPr>
            <a:r>
              <a:rPr lang="en-US" b="1" dirty="0"/>
              <a:t>Thank you!</a:t>
            </a:r>
          </a:p>
        </p:txBody>
      </p:sp>
    </p:spTree>
    <p:extLst>
      <p:ext uri="{BB962C8B-B14F-4D97-AF65-F5344CB8AC3E}">
        <p14:creationId xmlns:p14="http://schemas.microsoft.com/office/powerpoint/2010/main" val="1509702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2063116"/>
            <a:ext cx="7772400" cy="1021556"/>
          </a:xfrm>
        </p:spPr>
        <p:txBody>
          <a:bodyPr>
            <a:normAutofit fontScale="90000"/>
          </a:bodyPr>
          <a:lstStyle/>
          <a:p>
            <a:r>
              <a:rPr lang="en-US" sz="3600" b="0" dirty="0">
                <a:solidFill>
                  <a:schemeClr val="bg1"/>
                </a:solidFill>
                <a:latin typeface="Montserrat"/>
              </a:rPr>
              <a:t>Open Pedagogy in Practice</a:t>
            </a:r>
            <a:br>
              <a:rPr lang="en-US" sz="3600" b="0" dirty="0">
                <a:solidFill>
                  <a:schemeClr val="bg1"/>
                </a:solidFill>
                <a:latin typeface="Montserrat"/>
              </a:rPr>
            </a:br>
            <a:br>
              <a:rPr lang="en-US" sz="3600" b="0" dirty="0">
                <a:solidFill>
                  <a:schemeClr val="bg1"/>
                </a:solidFill>
                <a:latin typeface="Montserrat"/>
              </a:rPr>
            </a:br>
            <a:endParaRPr lang="en-US" sz="3600" b="0" dirty="0">
              <a:solidFill>
                <a:srgbClr val="000000"/>
              </a:solidFill>
              <a:latin typeface="Montserrat"/>
            </a:endParaRPr>
          </a:p>
          <a:p>
            <a:endParaRPr dirty="0">
              <a:ea typeface="Calibri"/>
              <a:cs typeface="Calibri"/>
            </a:endParaRPr>
          </a:p>
        </p:txBody>
      </p:sp>
      <p:sp>
        <p:nvSpPr>
          <p:cNvPr id="4" name="Title 1">
            <a:extLst>
              <a:ext uri="{FF2B5EF4-FFF2-40B4-BE49-F238E27FC236}">
                <a16:creationId xmlns:a16="http://schemas.microsoft.com/office/drawing/2014/main" id="{C80EE011-A576-D2D7-CE84-875ECAFE7432}"/>
              </a:ext>
            </a:extLst>
          </p:cNvPr>
          <p:cNvSpPr txBox="1">
            <a:spLocks/>
          </p:cNvSpPr>
          <p:nvPr/>
        </p:nvSpPr>
        <p:spPr>
          <a:xfrm>
            <a:off x="684213" y="3343276"/>
            <a:ext cx="7772400" cy="1021556"/>
          </a:xfrm>
          <a:prstGeom prst="rect">
            <a:avLst/>
          </a:prstGeom>
        </p:spPr>
        <p:txBody>
          <a:bodyPr vert="horz" lIns="91440" tIns="45720" rIns="91440" bIns="45720" rtlCol="0" anchor="t">
            <a:normAutofit fontScale="97500"/>
          </a:bodyPr>
          <a:lstStyle>
            <a:lvl1pPr algn="l" defTabSz="342900" rtl="0" eaLnBrk="1" latinLnBrk="0" hangingPunct="1">
              <a:spcBef>
                <a:spcPct val="0"/>
              </a:spcBef>
              <a:buNone/>
              <a:defRPr sz="3000" b="1" kern="1200" cap="none" baseline="0">
                <a:solidFill>
                  <a:srgbClr val="FFFFFF"/>
                </a:solidFill>
                <a:latin typeface="+mj-lt"/>
                <a:ea typeface="+mj-ea"/>
                <a:cs typeface="+mj-cs"/>
              </a:defRPr>
            </a:lvl1pPr>
          </a:lstStyle>
          <a:p>
            <a:pPr defTabSz="342892">
              <a:defRPr/>
            </a:pPr>
            <a:r>
              <a:rPr lang="en-US" b="0" dirty="0">
                <a:solidFill>
                  <a:srgbClr val="EFAB00"/>
                </a:solidFill>
                <a:latin typeface="Calibri"/>
                <a:ea typeface="Calibri"/>
                <a:cs typeface="Calibri"/>
              </a:rPr>
              <a:t>Josh Beck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libri"/>
                <a:cs typeface="Calibri"/>
              </a:rPr>
              <a:t>Agenda</a:t>
            </a:r>
          </a:p>
        </p:txBody>
      </p:sp>
      <p:sp>
        <p:nvSpPr>
          <p:cNvPr id="3" name="Content Placeholder 2"/>
          <p:cNvSpPr>
            <a:spLocks noGrp="1"/>
          </p:cNvSpPr>
          <p:nvPr>
            <p:ph idx="1"/>
          </p:nvPr>
        </p:nvSpPr>
        <p:spPr/>
        <p:txBody>
          <a:bodyPr vert="horz" lIns="91440" tIns="45720" rIns="91440" bIns="45720" rtlCol="0" anchor="t">
            <a:normAutofit/>
          </a:bodyPr>
          <a:lstStyle/>
          <a:p>
            <a:pPr>
              <a:lnSpc>
                <a:spcPts val="3234"/>
              </a:lnSpc>
              <a:spcBef>
                <a:spcPts val="0"/>
              </a:spcBef>
              <a:buFont typeface="Arial,Sans-Serif"/>
              <a:buChar char="•"/>
            </a:pPr>
            <a:r>
              <a:rPr lang="en-US" sz="1600" dirty="0">
                <a:solidFill>
                  <a:srgbClr val="081E40"/>
                </a:solidFill>
                <a:latin typeface="Montserrat"/>
                <a:ea typeface="Calibri"/>
                <a:cs typeface="Calibri"/>
              </a:rPr>
              <a:t>OER progression: first starting point to current work</a:t>
            </a:r>
          </a:p>
          <a:p>
            <a:pPr>
              <a:lnSpc>
                <a:spcPts val="3234"/>
              </a:lnSpc>
              <a:spcBef>
                <a:spcPts val="0"/>
              </a:spcBef>
              <a:buFont typeface="Arial,Sans-Serif"/>
              <a:buChar char="•"/>
            </a:pPr>
            <a:r>
              <a:rPr lang="en-US" sz="1600" dirty="0">
                <a:solidFill>
                  <a:srgbClr val="081E40"/>
                </a:solidFill>
                <a:latin typeface="Montserrat"/>
                <a:ea typeface="Calibri"/>
                <a:cs typeface="Calibri"/>
              </a:rPr>
              <a:t>Share some examples of Open Pedagogy success</a:t>
            </a:r>
          </a:p>
          <a:p>
            <a:pPr>
              <a:lnSpc>
                <a:spcPts val="3234"/>
              </a:lnSpc>
              <a:spcBef>
                <a:spcPts val="0"/>
              </a:spcBef>
              <a:buFont typeface="Arial,Sans-Serif"/>
              <a:buChar char="•"/>
            </a:pPr>
            <a:r>
              <a:rPr lang="en-US" sz="1600" dirty="0">
                <a:solidFill>
                  <a:srgbClr val="081E40"/>
                </a:solidFill>
                <a:latin typeface="Montserrat"/>
                <a:ea typeface="Calibri"/>
                <a:cs typeface="Calibri"/>
              </a:rPr>
              <a:t>Highlight student authored textbooks using discussion boards</a:t>
            </a:r>
          </a:p>
          <a:p>
            <a:pPr>
              <a:lnSpc>
                <a:spcPts val="3234"/>
              </a:lnSpc>
              <a:spcBef>
                <a:spcPts val="0"/>
              </a:spcBef>
              <a:buFont typeface="Arial,Sans-Serif"/>
              <a:buChar char="•"/>
            </a:pPr>
            <a:r>
              <a:rPr lang="en-US" sz="1600" dirty="0">
                <a:solidFill>
                  <a:srgbClr val="081E40"/>
                </a:solidFill>
                <a:latin typeface="Montserrat"/>
                <a:ea typeface="Calibri"/>
                <a:cs typeface="Calibri"/>
              </a:rPr>
              <a:t>Skill building for students with OER involvement</a:t>
            </a:r>
          </a:p>
          <a:p>
            <a:pPr>
              <a:lnSpc>
                <a:spcPts val="3234"/>
              </a:lnSpc>
              <a:spcBef>
                <a:spcPts val="0"/>
              </a:spcBef>
              <a:buFont typeface="Arial,Sans-Serif"/>
              <a:buChar char="•"/>
            </a:pPr>
            <a:r>
              <a:rPr lang="en-US" sz="1600" dirty="0">
                <a:solidFill>
                  <a:srgbClr val="081E40"/>
                </a:solidFill>
                <a:latin typeface="Montserrat"/>
                <a:ea typeface="Calibri"/>
                <a:cs typeface="Calibri"/>
              </a:rPr>
              <a:t>Key Takeaways</a:t>
            </a:r>
          </a:p>
          <a:p>
            <a:pPr>
              <a:lnSpc>
                <a:spcPts val="3234"/>
              </a:lnSpc>
              <a:spcBef>
                <a:spcPts val="0"/>
              </a:spcBef>
              <a:buFont typeface="Arial,Sans-Serif"/>
              <a:buChar char="•"/>
            </a:pPr>
            <a:endParaRPr lang="en-US" dirty="0"/>
          </a:p>
        </p:txBody>
      </p:sp>
    </p:spTree>
    <p:extLst>
      <p:ext uri="{BB962C8B-B14F-4D97-AF65-F5344CB8AC3E}">
        <p14:creationId xmlns:p14="http://schemas.microsoft.com/office/powerpoint/2010/main" val="2334285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libri"/>
                <a:cs typeface="Calibri"/>
              </a:rPr>
              <a:t>The OER Journey Begins</a:t>
            </a:r>
          </a:p>
        </p:txBody>
      </p:sp>
      <p:sp>
        <p:nvSpPr>
          <p:cNvPr id="3" name="Content Placeholder 2"/>
          <p:cNvSpPr>
            <a:spLocks noGrp="1"/>
          </p:cNvSpPr>
          <p:nvPr>
            <p:ph idx="1"/>
          </p:nvPr>
        </p:nvSpPr>
        <p:spPr/>
        <p:txBody>
          <a:bodyPr vert="horz" lIns="91440" tIns="45720" rIns="91440" bIns="45720" rtlCol="0" anchor="t">
            <a:normAutofit/>
          </a:bodyPr>
          <a:lstStyle/>
          <a:p>
            <a:pPr>
              <a:lnSpc>
                <a:spcPts val="3234"/>
              </a:lnSpc>
              <a:spcBef>
                <a:spcPts val="0"/>
              </a:spcBef>
              <a:buFont typeface="Arial,Sans-Serif"/>
              <a:buChar char="•"/>
            </a:pPr>
            <a:r>
              <a:rPr lang="en-US" sz="1600" dirty="0">
                <a:solidFill>
                  <a:srgbClr val="081E40"/>
                </a:solidFill>
                <a:latin typeface="Montserrat"/>
                <a:ea typeface="Calibri"/>
                <a:cs typeface="Calibri"/>
              </a:rPr>
              <a:t>OER - Reminisced back in time</a:t>
            </a:r>
            <a:endParaRPr lang="en-US" sz="1600" dirty="0">
              <a:solidFill>
                <a:srgbClr val="000000"/>
              </a:solidFill>
              <a:latin typeface="Montserrat"/>
              <a:ea typeface="Calibri"/>
              <a:cs typeface="Calibri"/>
            </a:endParaRPr>
          </a:p>
          <a:p>
            <a:pPr>
              <a:lnSpc>
                <a:spcPts val="3234"/>
              </a:lnSpc>
              <a:spcBef>
                <a:spcPts val="0"/>
              </a:spcBef>
              <a:buFont typeface="Arial,Sans-Serif"/>
              <a:buChar char="•"/>
            </a:pPr>
            <a:endParaRPr lang="en-US" sz="1600" dirty="0">
              <a:solidFill>
                <a:srgbClr val="000000"/>
              </a:solidFill>
              <a:latin typeface="Montserrat"/>
              <a:ea typeface="Calibri"/>
              <a:cs typeface="Calibri"/>
            </a:endParaRPr>
          </a:p>
          <a:p>
            <a:pPr>
              <a:lnSpc>
                <a:spcPts val="3234"/>
              </a:lnSpc>
              <a:spcBef>
                <a:spcPts val="0"/>
              </a:spcBef>
              <a:buFont typeface="Arial,Sans-Serif"/>
              <a:buChar char="•"/>
            </a:pPr>
            <a:r>
              <a:rPr lang="en-US" sz="1600" dirty="0">
                <a:solidFill>
                  <a:srgbClr val="081E40"/>
                </a:solidFill>
                <a:latin typeface="Montserrat"/>
                <a:ea typeface="Calibri"/>
                <a:cs typeface="Calibri"/>
              </a:rPr>
              <a:t>Share your potential goals far and wide</a:t>
            </a:r>
            <a:endParaRPr lang="en-US" sz="1600" dirty="0">
              <a:solidFill>
                <a:srgbClr val="000000"/>
              </a:solidFill>
              <a:latin typeface="Montserrat"/>
              <a:ea typeface="Calibri"/>
              <a:cs typeface="Calibri"/>
            </a:endParaRPr>
          </a:p>
          <a:p>
            <a:pPr>
              <a:lnSpc>
                <a:spcPts val="3234"/>
              </a:lnSpc>
              <a:spcBef>
                <a:spcPts val="0"/>
              </a:spcBef>
              <a:buFont typeface="Arial,Sans-Serif"/>
              <a:buChar char="•"/>
            </a:pPr>
            <a:endParaRPr lang="en-US" sz="1600" dirty="0">
              <a:solidFill>
                <a:srgbClr val="000000"/>
              </a:solidFill>
              <a:latin typeface="Montserrat"/>
              <a:ea typeface="Calibri"/>
              <a:cs typeface="Calibri"/>
            </a:endParaRPr>
          </a:p>
          <a:p>
            <a:pPr>
              <a:lnSpc>
                <a:spcPts val="3234"/>
              </a:lnSpc>
              <a:spcBef>
                <a:spcPts val="0"/>
              </a:spcBef>
              <a:buFont typeface="Arial,Sans-Serif"/>
              <a:buChar char="•"/>
            </a:pPr>
            <a:r>
              <a:rPr lang="en-US" sz="1600" dirty="0">
                <a:solidFill>
                  <a:srgbClr val="081E40"/>
                </a:solidFill>
                <a:latin typeface="Montserrat"/>
                <a:ea typeface="Calibri"/>
                <a:cs typeface="Calibri"/>
              </a:rPr>
              <a:t>Obtained resources from colleagues here and elsewhere</a:t>
            </a:r>
            <a:endParaRPr lang="en-US" dirty="0"/>
          </a:p>
        </p:txBody>
      </p:sp>
    </p:spTree>
    <p:extLst>
      <p:ext uri="{BB962C8B-B14F-4D97-AF65-F5344CB8AC3E}">
        <p14:creationId xmlns:p14="http://schemas.microsoft.com/office/powerpoint/2010/main" val="3643292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376E9-6986-63E5-556A-2565918AF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34E4F-5F87-412D-49E6-3DA73A1138E5}"/>
              </a:ext>
            </a:extLst>
          </p:cNvPr>
          <p:cNvSpPr>
            <a:spLocks noGrp="1"/>
          </p:cNvSpPr>
          <p:nvPr>
            <p:ph type="title"/>
          </p:nvPr>
        </p:nvSpPr>
        <p:spPr/>
        <p:txBody>
          <a:bodyPr/>
          <a:lstStyle/>
          <a:p>
            <a:r>
              <a:rPr lang="en-US" dirty="0">
                <a:ea typeface="Calibri"/>
                <a:cs typeface="Calibri"/>
              </a:rPr>
              <a:t>Open Pedagogy in Practice 1</a:t>
            </a:r>
          </a:p>
        </p:txBody>
      </p:sp>
      <p:sp>
        <p:nvSpPr>
          <p:cNvPr id="3" name="Content Placeholder 2">
            <a:extLst>
              <a:ext uri="{FF2B5EF4-FFF2-40B4-BE49-F238E27FC236}">
                <a16:creationId xmlns:a16="http://schemas.microsoft.com/office/drawing/2014/main" id="{5B694AF9-27CC-4C44-2FC5-001DB9149FA5}"/>
              </a:ext>
            </a:extLst>
          </p:cNvPr>
          <p:cNvSpPr>
            <a:spLocks noGrp="1"/>
          </p:cNvSpPr>
          <p:nvPr>
            <p:ph idx="1"/>
          </p:nvPr>
        </p:nvSpPr>
        <p:spPr>
          <a:xfrm>
            <a:off x="457200" y="1200151"/>
            <a:ext cx="5029200" cy="3394472"/>
          </a:xfrm>
        </p:spPr>
        <p:txBody>
          <a:bodyPr vert="horz" lIns="91440" tIns="45720" rIns="91440" bIns="45720" rtlCol="0" anchor="t">
            <a:normAutofit/>
          </a:bodyPr>
          <a:lstStyle/>
          <a:p>
            <a:pPr>
              <a:spcBef>
                <a:spcPts val="0"/>
              </a:spcBef>
              <a:buFont typeface="Arial,Sans-Serif"/>
              <a:buChar char="•"/>
            </a:pPr>
            <a:r>
              <a:rPr lang="en-US" sz="1600" dirty="0">
                <a:solidFill>
                  <a:srgbClr val="000000"/>
                </a:solidFill>
                <a:latin typeface="Montserrat"/>
                <a:ea typeface="Calibri"/>
                <a:cs typeface="Calibri"/>
              </a:rPr>
              <a:t>In addition to the book, Instructor Resources are included:</a:t>
            </a: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PowerPoint slides</a:t>
            </a: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Test bank</a:t>
            </a: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The book was very well done</a:t>
            </a:r>
            <a:endParaRPr lang="en-US" dirty="0"/>
          </a:p>
        </p:txBody>
      </p:sp>
      <p:pic>
        <p:nvPicPr>
          <p:cNvPr id="4" name="Picture 3" descr="Alt text: Cover image titled “Strategic Management”&#10;with geometric shapes in brown and beige tones;&#10;adapted by Reed Kennedy and collaborators.​">
            <a:extLst>
              <a:ext uri="{FF2B5EF4-FFF2-40B4-BE49-F238E27FC236}">
                <a16:creationId xmlns:a16="http://schemas.microsoft.com/office/drawing/2014/main" id="{FC1F9DC4-DABB-68A2-DB1C-21DB57F4608E}"/>
              </a:ext>
            </a:extLst>
          </p:cNvPr>
          <p:cNvPicPr>
            <a:picLocks noChangeAspect="1"/>
          </p:cNvPicPr>
          <p:nvPr/>
        </p:nvPicPr>
        <p:blipFill>
          <a:blip r:embed="rId2"/>
          <a:stretch>
            <a:fillRect/>
          </a:stretch>
        </p:blipFill>
        <p:spPr>
          <a:xfrm>
            <a:off x="5956511" y="1065705"/>
            <a:ext cx="2547762" cy="3396192"/>
          </a:xfrm>
          <a:prstGeom prst="rect">
            <a:avLst/>
          </a:prstGeom>
        </p:spPr>
      </p:pic>
    </p:spTree>
    <p:extLst>
      <p:ext uri="{BB962C8B-B14F-4D97-AF65-F5344CB8AC3E}">
        <p14:creationId xmlns:p14="http://schemas.microsoft.com/office/powerpoint/2010/main" val="1340176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376E9-6986-63E5-556A-2565918AF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834E4F-5F87-412D-49E6-3DA73A1138E5}"/>
              </a:ext>
            </a:extLst>
          </p:cNvPr>
          <p:cNvSpPr>
            <a:spLocks noGrp="1"/>
          </p:cNvSpPr>
          <p:nvPr>
            <p:ph type="title"/>
          </p:nvPr>
        </p:nvSpPr>
        <p:spPr/>
        <p:txBody>
          <a:bodyPr/>
          <a:lstStyle/>
          <a:p>
            <a:r>
              <a:rPr lang="en-US" dirty="0">
                <a:ea typeface="Calibri"/>
                <a:cs typeface="Calibri"/>
              </a:rPr>
              <a:t>Open Pedagogy in Practice 2</a:t>
            </a:r>
          </a:p>
        </p:txBody>
      </p:sp>
      <p:sp>
        <p:nvSpPr>
          <p:cNvPr id="3" name="Content Placeholder 2">
            <a:extLst>
              <a:ext uri="{FF2B5EF4-FFF2-40B4-BE49-F238E27FC236}">
                <a16:creationId xmlns:a16="http://schemas.microsoft.com/office/drawing/2014/main" id="{5B694AF9-27CC-4C44-2FC5-001DB9149FA5}"/>
              </a:ext>
            </a:extLst>
          </p:cNvPr>
          <p:cNvSpPr>
            <a:spLocks noGrp="1"/>
          </p:cNvSpPr>
          <p:nvPr>
            <p:ph idx="1"/>
          </p:nvPr>
        </p:nvSpPr>
        <p:spPr>
          <a:xfrm>
            <a:off x="228600" y="1069581"/>
            <a:ext cx="3994150" cy="3394472"/>
          </a:xfrm>
        </p:spPr>
        <p:txBody>
          <a:bodyPr vert="horz" lIns="91440" tIns="45720" rIns="91440" bIns="45720" rtlCol="0" anchor="t">
            <a:normAutofit/>
          </a:bodyPr>
          <a:lstStyle/>
          <a:p>
            <a:pPr>
              <a:spcBef>
                <a:spcPts val="0"/>
              </a:spcBef>
              <a:buFont typeface="Arial,Sans-Serif"/>
              <a:buChar char="•"/>
            </a:pPr>
            <a:r>
              <a:rPr lang="en-US" sz="1600" dirty="0">
                <a:solidFill>
                  <a:srgbClr val="000000"/>
                </a:solidFill>
                <a:latin typeface="Montserrat"/>
                <a:ea typeface="Calibri"/>
                <a:cs typeface="Calibri"/>
              </a:rPr>
              <a:t>Although </a:t>
            </a:r>
            <a:r>
              <a:rPr lang="en-US" sz="1425" dirty="0">
                <a:solidFill>
                  <a:schemeClr val="tx1"/>
                </a:solidFill>
                <a:latin typeface="Montserrat" panose="00000500000000000000" pitchFamily="2" charset="0"/>
              </a:rPr>
              <a:t>the textbook was excellent, as professors we often like to reorganize content and add our own perspective.</a:t>
            </a:r>
            <a:endParaRPr lang="en-US" sz="2250" dirty="0">
              <a:solidFill>
                <a:schemeClr val="tx1"/>
              </a:solidFill>
              <a:latin typeface="Montserrat" panose="00000500000000000000" pitchFamily="2" charset="0"/>
              <a:ea typeface="Calibri"/>
              <a:cs typeface="Calibri"/>
            </a:endParaRP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That lead me to generate a student authored textbook. </a:t>
            </a: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This is almost complete and great way to get students a line on their resume for student authorship. </a:t>
            </a:r>
          </a:p>
        </p:txBody>
      </p:sp>
      <p:pic>
        <p:nvPicPr>
          <p:cNvPr id="2050" name="Picture 2" descr="Business Strategy and Policy">
            <a:extLst>
              <a:ext uri="{FF2B5EF4-FFF2-40B4-BE49-F238E27FC236}">
                <a16:creationId xmlns:a16="http://schemas.microsoft.com/office/drawing/2014/main" id="{39FA3E1E-9D28-0E01-A0C6-DC822AE4E2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45" t="9376" r="17963" b="7132"/>
          <a:stretch/>
        </p:blipFill>
        <p:spPr bwMode="auto">
          <a:xfrm>
            <a:off x="4391622" y="1250556"/>
            <a:ext cx="2011522" cy="30325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heavy copyright and acknowledgments page for a textbook titled ‘Foundations of Strategic Management, 1st Edition.’ The page lists authors Dr. Joshua J. Beck and Dr. James Dovel, both affiliated with Shepherd University. It includes a detailed paragraph of contributor acknowledgments with multiple names, followed by sections thanking additional individuals. The page also contains a formal publication disclaimer about liability and accuracy of information. At the bottom, the text notes ‘1st edition 2026 Copyright © 2026 Shepherd University’ and includes publication and contact information.”">
            <a:extLst>
              <a:ext uri="{FF2B5EF4-FFF2-40B4-BE49-F238E27FC236}">
                <a16:creationId xmlns:a16="http://schemas.microsoft.com/office/drawing/2014/main" id="{4543773D-3A1F-A972-19A4-95744BC49DB8}"/>
              </a:ext>
            </a:extLst>
          </p:cNvPr>
          <p:cNvPicPr>
            <a:picLocks noChangeAspect="1"/>
          </p:cNvPicPr>
          <p:nvPr/>
        </p:nvPicPr>
        <p:blipFill>
          <a:blip r:embed="rId3"/>
          <a:stretch>
            <a:fillRect/>
          </a:stretch>
        </p:blipFill>
        <p:spPr>
          <a:xfrm>
            <a:off x="6495706" y="1250555"/>
            <a:ext cx="2496521" cy="2921395"/>
          </a:xfrm>
          <a:prstGeom prst="rect">
            <a:avLst/>
          </a:prstGeom>
        </p:spPr>
      </p:pic>
    </p:spTree>
    <p:extLst>
      <p:ext uri="{BB962C8B-B14F-4D97-AF65-F5344CB8AC3E}">
        <p14:creationId xmlns:p14="http://schemas.microsoft.com/office/powerpoint/2010/main" val="4143856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1267-BD2C-1AAD-9647-AD83CA873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39E5C-335F-772F-1970-FA3209912830}"/>
              </a:ext>
            </a:extLst>
          </p:cNvPr>
          <p:cNvSpPr>
            <a:spLocks noGrp="1"/>
          </p:cNvSpPr>
          <p:nvPr>
            <p:ph type="title"/>
          </p:nvPr>
        </p:nvSpPr>
        <p:spPr/>
        <p:txBody>
          <a:bodyPr/>
          <a:lstStyle/>
          <a:p>
            <a:r>
              <a:rPr lang="en-US" dirty="0">
                <a:ea typeface="Calibri"/>
                <a:cs typeface="Calibri"/>
              </a:rPr>
              <a:t>From User To Creator</a:t>
            </a:r>
          </a:p>
        </p:txBody>
      </p:sp>
      <p:sp>
        <p:nvSpPr>
          <p:cNvPr id="3" name="Content Placeholder 2">
            <a:extLst>
              <a:ext uri="{FF2B5EF4-FFF2-40B4-BE49-F238E27FC236}">
                <a16:creationId xmlns:a16="http://schemas.microsoft.com/office/drawing/2014/main" id="{DDA6DA10-7298-62E9-92B2-8E2FEAE2D5A5}"/>
              </a:ext>
            </a:extLst>
          </p:cNvPr>
          <p:cNvSpPr>
            <a:spLocks noGrp="1"/>
          </p:cNvSpPr>
          <p:nvPr>
            <p:ph idx="1"/>
          </p:nvPr>
        </p:nvSpPr>
        <p:spPr>
          <a:xfrm>
            <a:off x="457200" y="819151"/>
            <a:ext cx="7940040" cy="3394472"/>
          </a:xfrm>
        </p:spPr>
        <p:txBody>
          <a:bodyPr vert="horz" lIns="91440" tIns="45720" rIns="91440" bIns="45720" rtlCol="0" anchor="t">
            <a:normAutofit/>
          </a:bodyPr>
          <a:lstStyle/>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Got the idea from my colleague Dr. Dovel</a:t>
            </a:r>
          </a:p>
          <a:p>
            <a:pPr>
              <a:spcBef>
                <a:spcPts val="0"/>
              </a:spcBef>
              <a:buFont typeface="Arial,Sans-Serif"/>
              <a:buChar char="•"/>
            </a:pPr>
            <a:endParaRPr lang="en-US" sz="1600" dirty="0">
              <a:solidFill>
                <a:srgbClr val="000000"/>
              </a:solidFill>
              <a:latin typeface="Montserrat"/>
              <a:ea typeface="Calibri"/>
              <a:cs typeface="Calibri"/>
            </a:endParaRPr>
          </a:p>
          <a:p>
            <a:pPr>
              <a:spcBef>
                <a:spcPts val="0"/>
              </a:spcBef>
              <a:buFont typeface="Arial,Sans-Serif"/>
              <a:buChar char="•"/>
            </a:pPr>
            <a:r>
              <a:rPr lang="en-US" sz="1600" dirty="0">
                <a:solidFill>
                  <a:srgbClr val="000000"/>
                </a:solidFill>
                <a:latin typeface="Montserrat"/>
                <a:ea typeface="Calibri"/>
                <a:cs typeface="Calibri"/>
              </a:rPr>
              <a:t>He has a discussion board approach to building textbooks</a:t>
            </a:r>
          </a:p>
          <a:p>
            <a:pPr marL="0" indent="0">
              <a:spcBef>
                <a:spcPts val="0"/>
              </a:spcBef>
              <a:buNone/>
            </a:pPr>
            <a:endParaRPr lang="en-US" sz="1600" dirty="0">
              <a:solidFill>
                <a:srgbClr val="000000"/>
              </a:solidFill>
              <a:latin typeface="Montserrat"/>
              <a:ea typeface="Calibri"/>
              <a:cs typeface="Calibri"/>
            </a:endParaRPr>
          </a:p>
        </p:txBody>
      </p:sp>
      <p:pic>
        <p:nvPicPr>
          <p:cNvPr id="5" name="Picture 4" descr="“Book cover titled ‘Applied Business Lectures.’ The design features a white background with bold blue geometric shapes at the top. In the upper right corner, the text reads ‘1st Edition, Shepherd University, James Dovel.’ The center displays the title in large, uppercase blue letters. Near the bottom are two circular images: one shows a close-up of an arm writing or working at a desk, and the other shows three people collaborating around a laptop and documents on a table. Blue curved accents frame the lower portion of the cover.">
            <a:extLst>
              <a:ext uri="{FF2B5EF4-FFF2-40B4-BE49-F238E27FC236}">
                <a16:creationId xmlns:a16="http://schemas.microsoft.com/office/drawing/2014/main" id="{34019C84-32B4-78EE-2407-B21D4721CAC1}"/>
              </a:ext>
            </a:extLst>
          </p:cNvPr>
          <p:cNvPicPr>
            <a:picLocks noChangeAspect="1"/>
          </p:cNvPicPr>
          <p:nvPr/>
        </p:nvPicPr>
        <p:blipFill>
          <a:blip r:embed="rId2"/>
          <a:stretch>
            <a:fillRect/>
          </a:stretch>
        </p:blipFill>
        <p:spPr>
          <a:xfrm>
            <a:off x="102082" y="2032199"/>
            <a:ext cx="1700213" cy="2428875"/>
          </a:xfrm>
          <a:prstGeom prst="rect">
            <a:avLst/>
          </a:prstGeom>
        </p:spPr>
      </p:pic>
      <p:pic>
        <p:nvPicPr>
          <p:cNvPr id="6" name="Picture 5" descr="Book cover titled ‘Entrepreneurship: An Introduction and Guide.’ The design features a white background with angular blue geometric shapes. At the top, overlapping images show a laptop with financial charts and graphs, and a modern glass office building against a blue sky. The title appears in blue text on the left side. In the bottom right corner, the text reads ‘1st Edition, Shepherd University, James Dovel">
            <a:extLst>
              <a:ext uri="{FF2B5EF4-FFF2-40B4-BE49-F238E27FC236}">
                <a16:creationId xmlns:a16="http://schemas.microsoft.com/office/drawing/2014/main" id="{900497DE-4628-9160-90A3-EF4AB2FA5BF5}"/>
              </a:ext>
            </a:extLst>
          </p:cNvPr>
          <p:cNvPicPr>
            <a:picLocks noChangeAspect="1"/>
          </p:cNvPicPr>
          <p:nvPr/>
        </p:nvPicPr>
        <p:blipFill>
          <a:blip r:embed="rId3"/>
          <a:stretch>
            <a:fillRect/>
          </a:stretch>
        </p:blipFill>
        <p:spPr>
          <a:xfrm>
            <a:off x="2123207" y="2032199"/>
            <a:ext cx="1597406" cy="2419150"/>
          </a:xfrm>
          <a:prstGeom prst="rect">
            <a:avLst/>
          </a:prstGeom>
        </p:spPr>
      </p:pic>
      <p:pic>
        <p:nvPicPr>
          <p:cNvPr id="10" name="Picture 9" descr="Book cover with a solid lime-green background. A dark green zigzag staircase line runs diagonally from the upper left down to the lower right. Large white text reads &quot;Foundations of Innovation &amp; Entrepreneurship&quot; with a green ampersand. Below it in smaller white text: &quot;1st Edition.&quot; At the top in smaller green text: &quot;Created in Partnership with Shepherd University Students.&quot; A dark green banner at the bottom right contains the author name in white: &quot;James Dovel, D.B.A.&#10;&#10;">
            <a:extLst>
              <a:ext uri="{FF2B5EF4-FFF2-40B4-BE49-F238E27FC236}">
                <a16:creationId xmlns:a16="http://schemas.microsoft.com/office/drawing/2014/main" id="{FF2C06FA-676B-7CE0-DE04-16A156BE8FEF}"/>
              </a:ext>
            </a:extLst>
          </p:cNvPr>
          <p:cNvPicPr>
            <a:picLocks noChangeAspect="1"/>
          </p:cNvPicPr>
          <p:nvPr/>
        </p:nvPicPr>
        <p:blipFill>
          <a:blip r:embed="rId4"/>
          <a:stretch>
            <a:fillRect/>
          </a:stretch>
        </p:blipFill>
        <p:spPr>
          <a:xfrm>
            <a:off x="4040856" y="2032199"/>
            <a:ext cx="1887460" cy="2448763"/>
          </a:xfrm>
          <a:prstGeom prst="rect">
            <a:avLst/>
          </a:prstGeom>
        </p:spPr>
      </p:pic>
      <p:pic>
        <p:nvPicPr>
          <p:cNvPr id="11" name="Picture 10" descr="A realistic 3D rendering of a hardcover book titled “AI in Business” by James Dovel, standing upright on a light surface with blurred bookshelves in the background. The vibrant blue cover features large white text for the title and author name. Below the text is a colorful illustration showing a group of people (students or professionals) gathered around an outdoor table in front of a large brick university-style building. The book spine displays the title and author name vertically in white text on blue.&#10;&#10;">
            <a:extLst>
              <a:ext uri="{FF2B5EF4-FFF2-40B4-BE49-F238E27FC236}">
                <a16:creationId xmlns:a16="http://schemas.microsoft.com/office/drawing/2014/main" id="{64C75FED-BE53-38B4-03F3-979194E238B6}"/>
              </a:ext>
            </a:extLst>
          </p:cNvPr>
          <p:cNvPicPr>
            <a:picLocks noChangeAspect="1"/>
          </p:cNvPicPr>
          <p:nvPr/>
        </p:nvPicPr>
        <p:blipFill>
          <a:blip r:embed="rId5"/>
          <a:stretch>
            <a:fillRect/>
          </a:stretch>
        </p:blipFill>
        <p:spPr>
          <a:xfrm>
            <a:off x="6403458" y="2002586"/>
            <a:ext cx="1903417" cy="2478375"/>
          </a:xfrm>
          <a:prstGeom prst="rect">
            <a:avLst/>
          </a:prstGeom>
        </p:spPr>
      </p:pic>
    </p:spTree>
    <p:extLst>
      <p:ext uri="{BB962C8B-B14F-4D97-AF65-F5344CB8AC3E}">
        <p14:creationId xmlns:p14="http://schemas.microsoft.com/office/powerpoint/2010/main" val="2674099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A57FF-6DE1-2EFA-2B49-4DA3D2FF7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E8681-6B2E-A04E-066A-DE5605C8EEA4}"/>
              </a:ext>
            </a:extLst>
          </p:cNvPr>
          <p:cNvSpPr>
            <a:spLocks noGrp="1"/>
          </p:cNvSpPr>
          <p:nvPr>
            <p:ph type="title"/>
          </p:nvPr>
        </p:nvSpPr>
        <p:spPr/>
        <p:txBody>
          <a:bodyPr/>
          <a:lstStyle/>
          <a:p>
            <a:r>
              <a:rPr lang="en-US" dirty="0">
                <a:ea typeface="Calibri"/>
                <a:cs typeface="Calibri"/>
              </a:rPr>
              <a:t>Build A Textbook Forum Directions</a:t>
            </a:r>
          </a:p>
        </p:txBody>
      </p:sp>
      <p:sp>
        <p:nvSpPr>
          <p:cNvPr id="7" name="Shape 3">
            <a:extLst>
              <a:ext uri="{FF2B5EF4-FFF2-40B4-BE49-F238E27FC236}">
                <a16:creationId xmlns:a16="http://schemas.microsoft.com/office/drawing/2014/main" id="{12D685EE-D5D2-9B50-6A64-A9ABB2B719A2}"/>
              </a:ext>
              <a:ext uri="{C183D7F6-B498-43B3-948B-1728B52AA6E4}">
                <adec:decorative xmlns:adec="http://schemas.microsoft.com/office/drawing/2017/decorative" val="1"/>
              </a:ext>
            </a:extLst>
          </p:cNvPr>
          <p:cNvSpPr/>
          <p:nvPr/>
        </p:nvSpPr>
        <p:spPr>
          <a:xfrm>
            <a:off x="548640" y="1005840"/>
            <a:ext cx="3931920" cy="3291840"/>
          </a:xfrm>
          <a:prstGeom prst="rect">
            <a:avLst/>
          </a:prstGeom>
          <a:solidFill>
            <a:srgbClr val="F5F6FA"/>
          </a:solidFill>
          <a:ln/>
        </p:spPr>
        <p:txBody>
          <a:bodyPr/>
          <a:lstStyle/>
          <a:p>
            <a:pPr defTabSz="685800"/>
            <a:endParaRPr lang="en-US" dirty="0">
              <a:solidFill>
                <a:prstClr val="black"/>
              </a:solidFill>
              <a:latin typeface="Calibri"/>
            </a:endParaRPr>
          </a:p>
        </p:txBody>
      </p:sp>
      <p:sp>
        <p:nvSpPr>
          <p:cNvPr id="11" name="Text 4">
            <a:extLst>
              <a:ext uri="{FF2B5EF4-FFF2-40B4-BE49-F238E27FC236}">
                <a16:creationId xmlns:a16="http://schemas.microsoft.com/office/drawing/2014/main" id="{1F563E1B-00A0-2BB5-612B-103BE9B52DDB}"/>
              </a:ext>
            </a:extLst>
          </p:cNvPr>
          <p:cNvSpPr/>
          <p:nvPr/>
        </p:nvSpPr>
        <p:spPr>
          <a:xfrm>
            <a:off x="731520" y="1051560"/>
            <a:ext cx="3657600" cy="365760"/>
          </a:xfrm>
          <a:prstGeom prst="rect">
            <a:avLst/>
          </a:prstGeom>
          <a:noFill/>
          <a:ln/>
        </p:spPr>
        <p:txBody>
          <a:bodyPr wrap="square" lIns="0" tIns="0" rIns="0" bIns="0" rtlCol="0" anchor="ctr"/>
          <a:lstStyle/>
          <a:p>
            <a:pPr defTabSz="457189">
              <a:defRPr/>
            </a:pPr>
            <a:r>
              <a:rPr lang="en-US" sz="1600" b="1" dirty="0">
                <a:solidFill>
                  <a:srgbClr val="003366"/>
                </a:solidFill>
                <a:latin typeface="Montserrat" pitchFamily="34" charset="0"/>
                <a:ea typeface="Montserrat" pitchFamily="34" charset="-122"/>
                <a:cs typeface="Montserrat" pitchFamily="34" charset="-120"/>
              </a:rPr>
              <a:t>The Process</a:t>
            </a:r>
            <a:endParaRPr lang="en-US" sz="1600" dirty="0">
              <a:solidFill>
                <a:prstClr val="black"/>
              </a:solidFill>
              <a:latin typeface="Calibri"/>
            </a:endParaRPr>
          </a:p>
        </p:txBody>
      </p:sp>
      <p:sp>
        <p:nvSpPr>
          <p:cNvPr id="15" name="Text 5">
            <a:extLst>
              <a:ext uri="{FF2B5EF4-FFF2-40B4-BE49-F238E27FC236}">
                <a16:creationId xmlns:a16="http://schemas.microsoft.com/office/drawing/2014/main" id="{8490EB4C-352C-8A70-8777-EAC8103E5E4C}"/>
              </a:ext>
            </a:extLst>
          </p:cNvPr>
          <p:cNvSpPr/>
          <p:nvPr/>
        </p:nvSpPr>
        <p:spPr>
          <a:xfrm>
            <a:off x="731520" y="1463040"/>
            <a:ext cx="3566160" cy="2560320"/>
          </a:xfrm>
          <a:prstGeom prst="rect">
            <a:avLst/>
          </a:prstGeom>
          <a:noFill/>
          <a:ln/>
        </p:spPr>
        <p:txBody>
          <a:bodyPr wrap="square" rtlCol="0" anchor="t"/>
          <a:lstStyle/>
          <a:p>
            <a:pPr marL="342892" indent="-342892" defTabSz="457189">
              <a:spcAft>
                <a:spcPts val="6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Students choose a weekly topic in Brightspace</a:t>
            </a:r>
            <a:endParaRPr lang="en-US" sz="1300" dirty="0">
              <a:solidFill>
                <a:prstClr val="black"/>
              </a:solidFill>
              <a:latin typeface="Calibri"/>
            </a:endParaRPr>
          </a:p>
          <a:p>
            <a:pPr marL="342892" indent="-342892" defTabSz="457189">
              <a:spcAft>
                <a:spcPts val="6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Use Discussion Forum Tool</a:t>
            </a:r>
            <a:endParaRPr lang="en-US" sz="1300" dirty="0">
              <a:solidFill>
                <a:prstClr val="black"/>
              </a:solidFill>
              <a:latin typeface="Calibri"/>
            </a:endParaRPr>
          </a:p>
          <a:p>
            <a:pPr marL="342892" indent="-342892" defTabSz="457189">
              <a:spcAft>
                <a:spcPts val="6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Resources from purchased books, personal library, assigned list</a:t>
            </a:r>
            <a:endParaRPr lang="en-US" sz="1300" dirty="0">
              <a:solidFill>
                <a:prstClr val="black"/>
              </a:solidFill>
              <a:latin typeface="Calibri"/>
            </a:endParaRPr>
          </a:p>
          <a:p>
            <a:pPr marL="342892" indent="-342892" defTabSz="457189">
              <a:buSzPct val="100000"/>
              <a:buFontTx/>
              <a:buChar char="•"/>
              <a:defRPr/>
            </a:pPr>
            <a:r>
              <a:rPr lang="en-US" sz="1300" b="1" dirty="0">
                <a:solidFill>
                  <a:srgbClr val="003366"/>
                </a:solidFill>
                <a:latin typeface="Montserrat" pitchFamily="34" charset="0"/>
                <a:ea typeface="Montserrat" pitchFamily="34" charset="-122"/>
                <a:cs typeface="Montserrat" pitchFamily="34" charset="-120"/>
              </a:rPr>
              <a:t>Two-week cycle per assignment</a:t>
            </a:r>
            <a:endParaRPr lang="en-US" sz="1300" dirty="0">
              <a:solidFill>
                <a:prstClr val="black"/>
              </a:solidFill>
              <a:latin typeface="Calibri"/>
            </a:endParaRPr>
          </a:p>
        </p:txBody>
      </p:sp>
      <p:sp>
        <p:nvSpPr>
          <p:cNvPr id="9" name="Shape 6">
            <a:extLst>
              <a:ext uri="{FF2B5EF4-FFF2-40B4-BE49-F238E27FC236}">
                <a16:creationId xmlns:a16="http://schemas.microsoft.com/office/drawing/2014/main" id="{5AEFDD4D-1972-0F8A-F455-BC477A87732D}"/>
              </a:ext>
              <a:ext uri="{C183D7F6-B498-43B3-948B-1728B52AA6E4}">
                <adec:decorative xmlns:adec="http://schemas.microsoft.com/office/drawing/2017/decorative" val="1"/>
              </a:ext>
            </a:extLst>
          </p:cNvPr>
          <p:cNvSpPr/>
          <p:nvPr/>
        </p:nvSpPr>
        <p:spPr>
          <a:xfrm>
            <a:off x="4754880" y="1005840"/>
            <a:ext cx="3931920" cy="3291840"/>
          </a:xfrm>
          <a:prstGeom prst="rect">
            <a:avLst/>
          </a:prstGeom>
          <a:solidFill>
            <a:srgbClr val="FFF8E1"/>
          </a:solidFill>
          <a:ln/>
        </p:spPr>
        <p:txBody>
          <a:bodyPr/>
          <a:lstStyle/>
          <a:p>
            <a:pPr defTabSz="685800"/>
            <a:endParaRPr lang="en-US" dirty="0">
              <a:solidFill>
                <a:prstClr val="black"/>
              </a:solidFill>
              <a:latin typeface="Calibri"/>
            </a:endParaRPr>
          </a:p>
        </p:txBody>
      </p:sp>
      <p:sp>
        <p:nvSpPr>
          <p:cNvPr id="13" name="Text 7">
            <a:extLst>
              <a:ext uri="{FF2B5EF4-FFF2-40B4-BE49-F238E27FC236}">
                <a16:creationId xmlns:a16="http://schemas.microsoft.com/office/drawing/2014/main" id="{10F002D2-66BC-DB38-2341-4ACC9E83FBF8}"/>
              </a:ext>
            </a:extLst>
          </p:cNvPr>
          <p:cNvSpPr/>
          <p:nvPr/>
        </p:nvSpPr>
        <p:spPr>
          <a:xfrm>
            <a:off x="4937760" y="1051560"/>
            <a:ext cx="3657600" cy="365760"/>
          </a:xfrm>
          <a:prstGeom prst="rect">
            <a:avLst/>
          </a:prstGeom>
          <a:noFill/>
          <a:ln/>
        </p:spPr>
        <p:txBody>
          <a:bodyPr wrap="square" lIns="0" tIns="0" rIns="0" bIns="0" rtlCol="0" anchor="ctr"/>
          <a:lstStyle/>
          <a:p>
            <a:pPr defTabSz="457189">
              <a:defRPr/>
            </a:pPr>
            <a:r>
              <a:rPr lang="en-US" sz="1600" b="1" dirty="0">
                <a:solidFill>
                  <a:srgbClr val="003366"/>
                </a:solidFill>
                <a:latin typeface="Montserrat" pitchFamily="34" charset="0"/>
                <a:ea typeface="Montserrat" pitchFamily="34" charset="-122"/>
                <a:cs typeface="Montserrat" pitchFamily="34" charset="-120"/>
              </a:rPr>
              <a:t>Each Student Delivers:</a:t>
            </a:r>
            <a:endParaRPr lang="en-US" sz="1600" dirty="0">
              <a:solidFill>
                <a:prstClr val="black"/>
              </a:solidFill>
              <a:latin typeface="Calibri"/>
            </a:endParaRPr>
          </a:p>
        </p:txBody>
      </p:sp>
      <p:sp>
        <p:nvSpPr>
          <p:cNvPr id="17" name="Text 8">
            <a:extLst>
              <a:ext uri="{FF2B5EF4-FFF2-40B4-BE49-F238E27FC236}">
                <a16:creationId xmlns:a16="http://schemas.microsoft.com/office/drawing/2014/main" id="{B3EBBEF2-A5C4-022B-BECB-AA6983F9005C}"/>
              </a:ext>
            </a:extLst>
          </p:cNvPr>
          <p:cNvSpPr/>
          <p:nvPr/>
        </p:nvSpPr>
        <p:spPr>
          <a:xfrm>
            <a:off x="4937760" y="1463040"/>
            <a:ext cx="3566160" cy="2560320"/>
          </a:xfrm>
          <a:prstGeom prst="rect">
            <a:avLst/>
          </a:prstGeom>
          <a:noFill/>
          <a:ln/>
        </p:spPr>
        <p:txBody>
          <a:bodyPr wrap="square" rtlCol="0" anchor="t"/>
          <a:lstStyle/>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Title &amp; Subject</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Main Post</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Discussion Question</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Multiple Choice Question</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PowerPoint Presentation</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Lecture Notes</a:t>
            </a:r>
            <a:endParaRPr lang="en-US" sz="1300" dirty="0">
              <a:solidFill>
                <a:prstClr val="black"/>
              </a:solidFill>
              <a:latin typeface="Calibri"/>
            </a:endParaRPr>
          </a:p>
          <a:p>
            <a:pPr marL="342892" indent="-342892" defTabSz="457189">
              <a:spcAft>
                <a:spcPts val="400"/>
              </a:spcAft>
              <a:buSzPct val="100000"/>
              <a:buFontTx/>
              <a:buChar char="•"/>
              <a:defRPr/>
            </a:pPr>
            <a:r>
              <a:rPr lang="en-US" sz="1300" dirty="0">
                <a:solidFill>
                  <a:srgbClr val="1A1A2E"/>
                </a:solidFill>
                <a:latin typeface="Montserrat" pitchFamily="34" charset="0"/>
                <a:ea typeface="Montserrat" pitchFamily="34" charset="-122"/>
                <a:cs typeface="Montserrat" pitchFamily="34" charset="-120"/>
              </a:rPr>
              <a:t>References</a:t>
            </a:r>
            <a:endParaRPr lang="en-US" sz="1300" dirty="0">
              <a:solidFill>
                <a:prstClr val="black"/>
              </a:solidFill>
              <a:latin typeface="Calibri"/>
            </a:endParaRPr>
          </a:p>
        </p:txBody>
      </p:sp>
    </p:spTree>
    <p:extLst>
      <p:ext uri="{BB962C8B-B14F-4D97-AF65-F5344CB8AC3E}">
        <p14:creationId xmlns:p14="http://schemas.microsoft.com/office/powerpoint/2010/main" val="2547023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0C1F-5DC9-673B-ED24-B945CFC0D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9AD11-9A90-960B-9ECA-E5804AB1ACD8}"/>
              </a:ext>
            </a:extLst>
          </p:cNvPr>
          <p:cNvSpPr>
            <a:spLocks noGrp="1"/>
          </p:cNvSpPr>
          <p:nvPr>
            <p:ph type="title"/>
          </p:nvPr>
        </p:nvSpPr>
        <p:spPr/>
        <p:txBody>
          <a:bodyPr>
            <a:normAutofit fontScale="90000"/>
          </a:bodyPr>
          <a:lstStyle/>
          <a:p>
            <a:r>
              <a:rPr lang="en-US" dirty="0">
                <a:ea typeface="Calibri"/>
                <a:cs typeface="Calibri"/>
              </a:rPr>
              <a:t>Build A Textbook Chapter: Editing and Peer Review</a:t>
            </a:r>
          </a:p>
        </p:txBody>
      </p:sp>
      <p:sp>
        <p:nvSpPr>
          <p:cNvPr id="3" name="Content Placeholder 2">
            <a:extLst>
              <a:ext uri="{FF2B5EF4-FFF2-40B4-BE49-F238E27FC236}">
                <a16:creationId xmlns:a16="http://schemas.microsoft.com/office/drawing/2014/main" id="{5D7E3532-DC6F-B707-0122-3B54009DE56C}"/>
              </a:ext>
            </a:extLst>
          </p:cNvPr>
          <p:cNvSpPr>
            <a:spLocks noGrp="1"/>
          </p:cNvSpPr>
          <p:nvPr>
            <p:ph idx="1"/>
          </p:nvPr>
        </p:nvSpPr>
        <p:spPr>
          <a:xfrm>
            <a:off x="457200" y="1200151"/>
            <a:ext cx="7940040" cy="3394472"/>
          </a:xfrm>
        </p:spPr>
        <p:txBody>
          <a:bodyPr vert="horz" lIns="91440" tIns="45720" rIns="91440" bIns="45720" rtlCol="0" anchor="t">
            <a:normAutofit/>
          </a:bodyPr>
          <a:lstStyle/>
          <a:p>
            <a:pPr>
              <a:spcBef>
                <a:spcPts val="0"/>
              </a:spcBef>
              <a:spcAft>
                <a:spcPts val="800"/>
              </a:spcAft>
            </a:pPr>
            <a:r>
              <a:rPr lang="en-US" sz="1600" dirty="0">
                <a:solidFill>
                  <a:srgbClr val="1A1A2E"/>
                </a:solidFill>
                <a:latin typeface="Montserrat"/>
                <a:ea typeface="Calibri"/>
                <a:cs typeface="Calibri"/>
              </a:rPr>
              <a:t>Student posts are combined into Chapters, Slide Decks, and Test Banks</a:t>
            </a:r>
            <a:endParaRPr lang="en-US" sz="1600" dirty="0">
              <a:solidFill>
                <a:srgbClr val="000000"/>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Students edit a chapter that is not theirs:</a:t>
            </a:r>
            <a:endParaRPr lang="en-US" sz="1600" dirty="0">
              <a:solidFill>
                <a:srgbClr val="000000"/>
              </a:solidFill>
              <a:latin typeface="Montserrat"/>
              <a:ea typeface="Calibri"/>
              <a:cs typeface="Calibri"/>
            </a:endParaRPr>
          </a:p>
          <a:p>
            <a:pPr lvl="1">
              <a:spcBef>
                <a:spcPts val="0"/>
              </a:spcBef>
              <a:spcAft>
                <a:spcPts val="800"/>
              </a:spcAft>
              <a:buFont typeface="Courier New"/>
              <a:buChar char="o"/>
            </a:pPr>
            <a:r>
              <a:rPr lang="en-US" sz="1300" dirty="0">
                <a:solidFill>
                  <a:srgbClr val="1A1A2E"/>
                </a:solidFill>
                <a:latin typeface="Montserrat"/>
                <a:ea typeface="Calibri"/>
                <a:cs typeface="Calibri"/>
              </a:rPr>
              <a:t>genuine peer review</a:t>
            </a:r>
            <a:endParaRPr lang="en-US" sz="1300" dirty="0">
              <a:solidFill>
                <a:srgbClr val="000000"/>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Turnitin tool used to verify originality and flag plagiarism</a:t>
            </a:r>
            <a:endParaRPr lang="en-US" sz="1600" dirty="0">
              <a:solidFill>
                <a:srgbClr val="000000"/>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Student feedback combined with instructor feedback iteratively</a:t>
            </a:r>
            <a:endParaRPr lang="en-US" sz="1600" dirty="0">
              <a:solidFill>
                <a:srgbClr val="000000"/>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Books are required to be returned after editing process</a:t>
            </a:r>
            <a:endParaRPr lang="en-US" sz="1600" dirty="0">
              <a:solidFill>
                <a:srgbClr val="000000"/>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Don’t stress about perfection at first </a:t>
            </a:r>
            <a:endParaRPr lang="en-US" dirty="0"/>
          </a:p>
        </p:txBody>
      </p:sp>
    </p:spTree>
    <p:extLst>
      <p:ext uri="{BB962C8B-B14F-4D97-AF65-F5344CB8AC3E}">
        <p14:creationId xmlns:p14="http://schemas.microsoft.com/office/powerpoint/2010/main" val="1609087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0C1F-5DC9-673B-ED24-B945CFC0D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9AD11-9A90-960B-9ECA-E5804AB1ACD8}"/>
              </a:ext>
            </a:extLst>
          </p:cNvPr>
          <p:cNvSpPr>
            <a:spLocks noGrp="1"/>
          </p:cNvSpPr>
          <p:nvPr>
            <p:ph type="title"/>
          </p:nvPr>
        </p:nvSpPr>
        <p:spPr/>
        <p:txBody>
          <a:bodyPr>
            <a:normAutofit/>
          </a:bodyPr>
          <a:lstStyle/>
          <a:p>
            <a:r>
              <a:rPr lang="en-US" dirty="0">
                <a:ea typeface="Calibri"/>
                <a:cs typeface="Calibri"/>
              </a:rPr>
              <a:t>Put On Your Own Twist</a:t>
            </a:r>
          </a:p>
        </p:txBody>
      </p:sp>
      <p:sp>
        <p:nvSpPr>
          <p:cNvPr id="3" name="Content Placeholder 2">
            <a:extLst>
              <a:ext uri="{FF2B5EF4-FFF2-40B4-BE49-F238E27FC236}">
                <a16:creationId xmlns:a16="http://schemas.microsoft.com/office/drawing/2014/main" id="{5D7E3532-DC6F-B707-0122-3B54009DE56C}"/>
              </a:ext>
            </a:extLst>
          </p:cNvPr>
          <p:cNvSpPr>
            <a:spLocks noGrp="1"/>
          </p:cNvSpPr>
          <p:nvPr>
            <p:ph idx="1"/>
          </p:nvPr>
        </p:nvSpPr>
        <p:spPr>
          <a:xfrm>
            <a:off x="457200" y="1200151"/>
            <a:ext cx="7940040" cy="3394472"/>
          </a:xfrm>
        </p:spPr>
        <p:txBody>
          <a:bodyPr vert="horz" lIns="91440" tIns="45720" rIns="91440" bIns="45720" rtlCol="0" anchor="t">
            <a:normAutofit/>
          </a:bodyPr>
          <a:lstStyle/>
          <a:p>
            <a:pPr>
              <a:spcBef>
                <a:spcPts val="0"/>
              </a:spcBef>
              <a:spcAft>
                <a:spcPts val="800"/>
              </a:spcAft>
            </a:pPr>
            <a:r>
              <a:rPr lang="en-US" sz="1600" dirty="0">
                <a:solidFill>
                  <a:srgbClr val="1A1A2E"/>
                </a:solidFill>
                <a:latin typeface="Montserrat"/>
                <a:ea typeface="Calibri"/>
                <a:cs typeface="Calibri"/>
              </a:rPr>
              <a:t>Dr. Dovel’s technique gave me a foundation</a:t>
            </a:r>
          </a:p>
          <a:p>
            <a:pPr>
              <a:spcBef>
                <a:spcPts val="0"/>
              </a:spcBef>
              <a:spcAft>
                <a:spcPts val="800"/>
              </a:spcAft>
            </a:pPr>
            <a:endParaRPr lang="en-US" sz="1600" dirty="0">
              <a:solidFill>
                <a:srgbClr val="1A1A2E"/>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Now I have my own way that I have been tweaking and adding to it each semester</a:t>
            </a:r>
          </a:p>
          <a:p>
            <a:pPr marL="0" indent="0">
              <a:spcBef>
                <a:spcPts val="0"/>
              </a:spcBef>
              <a:spcAft>
                <a:spcPts val="800"/>
              </a:spcAft>
              <a:buNone/>
            </a:pPr>
            <a:endParaRPr lang="en-US" sz="1600" dirty="0">
              <a:solidFill>
                <a:srgbClr val="1A1A2E"/>
              </a:solidFill>
              <a:latin typeface="Montserrat"/>
              <a:ea typeface="Calibri"/>
              <a:cs typeface="Calibri"/>
            </a:endParaRPr>
          </a:p>
          <a:p>
            <a:pPr>
              <a:spcBef>
                <a:spcPts val="0"/>
              </a:spcBef>
              <a:spcAft>
                <a:spcPts val="800"/>
              </a:spcAft>
            </a:pPr>
            <a:r>
              <a:rPr lang="en-US" sz="1600" dirty="0">
                <a:solidFill>
                  <a:srgbClr val="1A1A2E"/>
                </a:solidFill>
                <a:latin typeface="Montserrat"/>
                <a:ea typeface="Calibri"/>
                <a:cs typeface="Calibri"/>
              </a:rPr>
              <a:t>Great to get started and then learn from the experience to decide how you want to do it</a:t>
            </a:r>
            <a:endParaRPr lang="en-US" dirty="0"/>
          </a:p>
        </p:txBody>
      </p:sp>
    </p:spTree>
    <p:extLst>
      <p:ext uri="{BB962C8B-B14F-4D97-AF65-F5344CB8AC3E}">
        <p14:creationId xmlns:p14="http://schemas.microsoft.com/office/powerpoint/2010/main" val="3065981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BBE3B-5650-9E13-44AF-421008E140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393F4-A88F-A338-1A0B-DB401199B2AA}"/>
              </a:ext>
            </a:extLst>
          </p:cNvPr>
          <p:cNvSpPr>
            <a:spLocks noGrp="1"/>
          </p:cNvSpPr>
          <p:nvPr>
            <p:ph type="title"/>
          </p:nvPr>
        </p:nvSpPr>
        <p:spPr/>
        <p:txBody>
          <a:bodyPr/>
          <a:lstStyle/>
          <a:p>
            <a:pPr marL="0" lvl="0" indent="0">
              <a:buNone/>
            </a:pPr>
            <a:r>
              <a:rPr lang="en-US" dirty="0"/>
              <a:t>The 5 R’s of OER</a:t>
            </a:r>
            <a:endParaRPr dirty="0"/>
          </a:p>
        </p:txBody>
      </p:sp>
      <p:pic>
        <p:nvPicPr>
          <p:cNvPr id="5" name="Content Placeholder 4" descr="Retain. Revise. Remix. Reuse. Redistribute.">
            <a:extLst>
              <a:ext uri="{FF2B5EF4-FFF2-40B4-BE49-F238E27FC236}">
                <a16:creationId xmlns:a16="http://schemas.microsoft.com/office/drawing/2014/main" id="{69A9066C-5388-2160-ED6F-EF26D396FB7C}"/>
              </a:ext>
            </a:extLst>
          </p:cNvPr>
          <p:cNvPicPr>
            <a:picLocks noGrp="1" noChangeAspect="1"/>
          </p:cNvPicPr>
          <p:nvPr>
            <p:ph idx="1"/>
          </p:nvPr>
        </p:nvPicPr>
        <p:blipFill>
          <a:blip r:embed="rId2"/>
          <a:stretch>
            <a:fillRect/>
          </a:stretch>
        </p:blipFill>
        <p:spPr>
          <a:xfrm>
            <a:off x="3299221" y="1063229"/>
            <a:ext cx="2545557" cy="3530997"/>
          </a:xfrm>
          <a:prstGeom prst="rect">
            <a:avLst/>
          </a:prstGeom>
        </p:spPr>
      </p:pic>
    </p:spTree>
    <p:extLst>
      <p:ext uri="{BB962C8B-B14F-4D97-AF65-F5344CB8AC3E}">
        <p14:creationId xmlns:p14="http://schemas.microsoft.com/office/powerpoint/2010/main" val="1491240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9C3A8-9461-7C91-BA28-6906C672E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29FE8E-C7DC-467F-DC42-4DE36B725067}"/>
              </a:ext>
            </a:extLst>
          </p:cNvPr>
          <p:cNvSpPr>
            <a:spLocks noGrp="1"/>
          </p:cNvSpPr>
          <p:nvPr>
            <p:ph type="title"/>
          </p:nvPr>
        </p:nvSpPr>
        <p:spPr/>
        <p:txBody>
          <a:bodyPr/>
          <a:lstStyle/>
          <a:p>
            <a:r>
              <a:rPr lang="en-US" dirty="0">
                <a:ea typeface="Calibri"/>
                <a:cs typeface="Calibri"/>
              </a:rPr>
              <a:t>Win-Win</a:t>
            </a:r>
          </a:p>
        </p:txBody>
      </p:sp>
      <p:sp>
        <p:nvSpPr>
          <p:cNvPr id="7" name="Shape 3">
            <a:extLst>
              <a:ext uri="{FF2B5EF4-FFF2-40B4-BE49-F238E27FC236}">
                <a16:creationId xmlns:a16="http://schemas.microsoft.com/office/drawing/2014/main" id="{FBD39A12-FB41-6B9E-509B-B13482ACEC2F}"/>
              </a:ext>
              <a:ext uri="{C183D7F6-B498-43B3-948B-1728B52AA6E4}">
                <adec:decorative xmlns:adec="http://schemas.microsoft.com/office/drawing/2017/decorative" val="1"/>
              </a:ext>
            </a:extLst>
          </p:cNvPr>
          <p:cNvSpPr/>
          <p:nvPr/>
        </p:nvSpPr>
        <p:spPr>
          <a:xfrm>
            <a:off x="548640" y="1005840"/>
            <a:ext cx="3931920" cy="3291840"/>
          </a:xfrm>
          <a:prstGeom prst="rect">
            <a:avLst/>
          </a:prstGeom>
          <a:solidFill>
            <a:srgbClr val="F5F6FA"/>
          </a:solidFill>
          <a:ln/>
        </p:spPr>
        <p:txBody>
          <a:bodyPr/>
          <a:lstStyle/>
          <a:p>
            <a:pPr defTabSz="685800"/>
            <a:endParaRPr lang="en-US" dirty="0">
              <a:solidFill>
                <a:prstClr val="black"/>
              </a:solidFill>
              <a:latin typeface="Calibri"/>
            </a:endParaRPr>
          </a:p>
        </p:txBody>
      </p:sp>
      <p:sp>
        <p:nvSpPr>
          <p:cNvPr id="15" name="Text 5">
            <a:extLst>
              <a:ext uri="{FF2B5EF4-FFF2-40B4-BE49-F238E27FC236}">
                <a16:creationId xmlns:a16="http://schemas.microsoft.com/office/drawing/2014/main" id="{038B41C5-2054-C2C1-52AC-60CBE6DA222E}"/>
              </a:ext>
            </a:extLst>
          </p:cNvPr>
          <p:cNvSpPr/>
          <p:nvPr/>
        </p:nvSpPr>
        <p:spPr>
          <a:xfrm>
            <a:off x="731520" y="1463040"/>
            <a:ext cx="3566160" cy="2834640"/>
          </a:xfrm>
          <a:prstGeom prst="rect">
            <a:avLst/>
          </a:prstGeom>
          <a:noFill/>
          <a:ln/>
        </p:spPr>
        <p:txBody>
          <a:bodyPr wrap="square" lIns="91440" tIns="45720" rIns="91440" bIns="45720" rtlCol="0" anchor="t"/>
          <a:lstStyle/>
          <a:p>
            <a:pPr defTabSz="457189">
              <a:spcAft>
                <a:spcPts val="600"/>
              </a:spcAft>
              <a:buSzPct val="100000"/>
              <a:defRPr/>
            </a:pPr>
            <a:r>
              <a:rPr lang="en-US" sz="1400" b="1" dirty="0">
                <a:solidFill>
                  <a:srgbClr val="1A1A2E"/>
                </a:solidFill>
                <a:latin typeface="Montserrat"/>
              </a:rPr>
              <a:t>What Students Get:</a:t>
            </a:r>
            <a:endParaRPr lang="en-US" sz="1350" b="1" dirty="0">
              <a:solidFill>
                <a:prstClr val="black"/>
              </a:solidFill>
              <a:latin typeface="Montserrat"/>
            </a:endParaRPr>
          </a:p>
          <a:p>
            <a:pPr marL="342892" indent="-342892" defTabSz="457189">
              <a:spcAft>
                <a:spcPts val="600"/>
              </a:spcAft>
              <a:buSzPct val="100000"/>
              <a:buFont typeface="Arial"/>
              <a:buChar char="•"/>
              <a:defRPr/>
            </a:pPr>
            <a:r>
              <a:rPr lang="en-US" sz="1350" dirty="0">
                <a:solidFill>
                  <a:prstClr val="black"/>
                </a:solidFill>
                <a:latin typeface="Montserrat"/>
              </a:rPr>
              <a:t>Publication credit</a:t>
            </a:r>
          </a:p>
          <a:p>
            <a:pPr marL="342892" indent="-342892" defTabSz="457189">
              <a:spcAft>
                <a:spcPts val="600"/>
              </a:spcAft>
              <a:buFont typeface="Arial"/>
              <a:buChar char="•"/>
              <a:defRPr/>
            </a:pPr>
            <a:r>
              <a:rPr lang="en-US" sz="1350" dirty="0">
                <a:solidFill>
                  <a:prstClr val="black"/>
                </a:solidFill>
                <a:latin typeface="Montserrat"/>
              </a:rPr>
              <a:t>Work experience</a:t>
            </a:r>
          </a:p>
          <a:p>
            <a:pPr marL="342892" indent="-342892" defTabSz="457189">
              <a:spcAft>
                <a:spcPts val="600"/>
              </a:spcAft>
              <a:buFont typeface="Arial"/>
              <a:buChar char="•"/>
              <a:defRPr/>
            </a:pPr>
            <a:r>
              <a:rPr lang="en-US" sz="1350" dirty="0">
                <a:solidFill>
                  <a:prstClr val="black"/>
                </a:solidFill>
                <a:latin typeface="Montserrat"/>
              </a:rPr>
              <a:t>Resume builder</a:t>
            </a:r>
          </a:p>
          <a:p>
            <a:pPr marL="342892" indent="-342892" defTabSz="457189">
              <a:buFont typeface="Arial"/>
              <a:buChar char="•"/>
              <a:defRPr/>
            </a:pPr>
            <a:r>
              <a:rPr lang="en-US" sz="1350" dirty="0">
                <a:solidFill>
                  <a:prstClr val="black"/>
                </a:solidFill>
                <a:latin typeface="Montserrat"/>
              </a:rPr>
              <a:t>Real skill development</a:t>
            </a:r>
          </a:p>
          <a:p>
            <a:pPr marL="342892" indent="-342892" defTabSz="457189">
              <a:buFont typeface="Arial"/>
              <a:buChar char="•"/>
              <a:defRPr/>
            </a:pPr>
            <a:r>
              <a:rPr lang="en-US" sz="1350" dirty="0">
                <a:solidFill>
                  <a:prstClr val="black"/>
                </a:solidFill>
                <a:latin typeface="Montserrat"/>
              </a:rPr>
              <a:t>Copy of the book</a:t>
            </a:r>
          </a:p>
          <a:p>
            <a:pPr marL="342892" indent="-342892" defTabSz="457189">
              <a:buFont typeface="Arial"/>
              <a:buChar char="•"/>
              <a:defRPr/>
            </a:pPr>
            <a:endParaRPr lang="en-US" dirty="0">
              <a:solidFill>
                <a:prstClr val="black"/>
              </a:solidFill>
              <a:latin typeface="Calibri"/>
            </a:endParaRPr>
          </a:p>
          <a:p>
            <a:pPr marL="342892" indent="-342892" defTabSz="457189">
              <a:spcAft>
                <a:spcPts val="600"/>
              </a:spcAft>
              <a:buSzPct val="100000"/>
              <a:buFontTx/>
              <a:buChar char="•"/>
              <a:defRPr/>
            </a:pPr>
            <a:endParaRPr lang="en-US" sz="1300" dirty="0">
              <a:solidFill>
                <a:srgbClr val="1A1A2E"/>
              </a:solidFill>
              <a:latin typeface="Montserrat"/>
            </a:endParaRPr>
          </a:p>
        </p:txBody>
      </p:sp>
      <p:sp>
        <p:nvSpPr>
          <p:cNvPr id="9" name="Shape 6">
            <a:extLst>
              <a:ext uri="{FF2B5EF4-FFF2-40B4-BE49-F238E27FC236}">
                <a16:creationId xmlns:a16="http://schemas.microsoft.com/office/drawing/2014/main" id="{07E63D08-9AF1-732B-38C5-CC2EF9F79A9F}"/>
              </a:ext>
              <a:ext uri="{C183D7F6-B498-43B3-948B-1728B52AA6E4}">
                <adec:decorative xmlns:adec="http://schemas.microsoft.com/office/drawing/2017/decorative" val="1"/>
              </a:ext>
            </a:extLst>
          </p:cNvPr>
          <p:cNvSpPr/>
          <p:nvPr/>
        </p:nvSpPr>
        <p:spPr>
          <a:xfrm>
            <a:off x="4754880" y="1005840"/>
            <a:ext cx="3931920" cy="3291840"/>
          </a:xfrm>
          <a:prstGeom prst="rect">
            <a:avLst/>
          </a:prstGeom>
          <a:solidFill>
            <a:srgbClr val="FFF8E1"/>
          </a:solidFill>
          <a:ln/>
        </p:spPr>
        <p:txBody>
          <a:bodyPr/>
          <a:lstStyle/>
          <a:p>
            <a:pPr defTabSz="685800"/>
            <a:endParaRPr lang="en-US" dirty="0">
              <a:solidFill>
                <a:prstClr val="black"/>
              </a:solidFill>
              <a:latin typeface="Calibri"/>
            </a:endParaRPr>
          </a:p>
        </p:txBody>
      </p:sp>
      <p:sp>
        <p:nvSpPr>
          <p:cNvPr id="17" name="Text 8">
            <a:extLst>
              <a:ext uri="{FF2B5EF4-FFF2-40B4-BE49-F238E27FC236}">
                <a16:creationId xmlns:a16="http://schemas.microsoft.com/office/drawing/2014/main" id="{1B8F6B4A-DC66-E15C-84DA-074E3B15EC10}"/>
              </a:ext>
            </a:extLst>
          </p:cNvPr>
          <p:cNvSpPr/>
          <p:nvPr/>
        </p:nvSpPr>
        <p:spPr>
          <a:xfrm>
            <a:off x="4937760" y="1463040"/>
            <a:ext cx="3566160" cy="2560320"/>
          </a:xfrm>
          <a:prstGeom prst="rect">
            <a:avLst/>
          </a:prstGeom>
          <a:noFill/>
          <a:ln/>
        </p:spPr>
        <p:txBody>
          <a:bodyPr wrap="square" lIns="91440" tIns="45720" rIns="91440" bIns="45720" rtlCol="0" anchor="t"/>
          <a:lstStyle/>
          <a:p>
            <a:pPr defTabSz="457189">
              <a:spcAft>
                <a:spcPts val="300"/>
              </a:spcAft>
              <a:defRPr/>
            </a:pPr>
            <a:r>
              <a:rPr lang="en-US" sz="1300" b="1" dirty="0">
                <a:solidFill>
                  <a:srgbClr val="1A1A2E"/>
                </a:solidFill>
                <a:latin typeface="Montserrat"/>
                <a:ea typeface="Calibri"/>
                <a:cs typeface="Calibri"/>
              </a:rPr>
              <a:t>MBA Capstone Skills Built:</a:t>
            </a:r>
          </a:p>
          <a:p>
            <a:pPr marL="342892" indent="-342892" defTabSz="457189">
              <a:spcAft>
                <a:spcPts val="300"/>
              </a:spcAft>
              <a:buSzPct val="100000"/>
              <a:buFont typeface="Arial"/>
              <a:buChar char="•"/>
              <a:defRPr/>
            </a:pPr>
            <a:r>
              <a:rPr lang="en-US" sz="1350" dirty="0">
                <a:solidFill>
                  <a:srgbClr val="1A1A2E"/>
                </a:solidFill>
                <a:latin typeface="Montserrat" panose="00000500000000000000" pitchFamily="2" charset="0"/>
                <a:ea typeface="Calibri"/>
                <a:cs typeface="Calibri"/>
              </a:rPr>
              <a:t>Project management</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Time management</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Risk management</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Graphic Design</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AI</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Teamwork</a:t>
            </a:r>
            <a:endParaRPr lang="en-US" sz="1350" dirty="0">
              <a:solidFill>
                <a:srgbClr val="000000"/>
              </a:solidFill>
              <a:latin typeface="Montserrat" panose="00000500000000000000" pitchFamily="2" charset="0"/>
              <a:ea typeface="Calibri"/>
              <a:cs typeface="Calibri"/>
            </a:endParaRPr>
          </a:p>
          <a:p>
            <a:pPr marL="342892" indent="-342892" defTabSz="457189">
              <a:spcAft>
                <a:spcPts val="300"/>
              </a:spcAft>
              <a:buFont typeface="Arial"/>
              <a:buChar char="•"/>
              <a:defRPr/>
            </a:pPr>
            <a:r>
              <a:rPr lang="en-US" sz="1350" dirty="0">
                <a:solidFill>
                  <a:srgbClr val="1A1A2E"/>
                </a:solidFill>
                <a:latin typeface="Montserrat" panose="00000500000000000000" pitchFamily="2" charset="0"/>
                <a:ea typeface="Calibri"/>
                <a:cs typeface="Calibri"/>
              </a:rPr>
              <a:t>Communication</a:t>
            </a:r>
            <a:endParaRPr lang="en-US" sz="1350" dirty="0">
              <a:solidFill>
                <a:prstClr val="black"/>
              </a:solidFill>
              <a:latin typeface="Montserrat" panose="00000500000000000000" pitchFamily="2" charset="0"/>
            </a:endParaRPr>
          </a:p>
          <a:p>
            <a:pPr marL="342892" indent="-342892" defTabSz="457189">
              <a:spcAft>
                <a:spcPts val="400"/>
              </a:spcAft>
              <a:buSzPct val="100000"/>
              <a:buFontTx/>
              <a:buChar char="•"/>
              <a:defRPr/>
            </a:pPr>
            <a:endParaRPr lang="en-US" sz="1300" dirty="0">
              <a:solidFill>
                <a:srgbClr val="1A1A2E"/>
              </a:solidFill>
              <a:latin typeface="Montserrat"/>
              <a:ea typeface="Calibri"/>
              <a:cs typeface="Calibri"/>
            </a:endParaRPr>
          </a:p>
        </p:txBody>
      </p:sp>
    </p:spTree>
    <p:extLst>
      <p:ext uri="{BB962C8B-B14F-4D97-AF65-F5344CB8AC3E}">
        <p14:creationId xmlns:p14="http://schemas.microsoft.com/office/powerpoint/2010/main" val="3595988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8AEAB-1249-6245-4D2B-C0D15FFCB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41FCCB-8458-1DB5-1999-6BF73ACC126C}"/>
              </a:ext>
            </a:extLst>
          </p:cNvPr>
          <p:cNvSpPr>
            <a:spLocks noGrp="1"/>
          </p:cNvSpPr>
          <p:nvPr>
            <p:ph type="title"/>
          </p:nvPr>
        </p:nvSpPr>
        <p:spPr/>
        <p:txBody>
          <a:bodyPr>
            <a:normAutofit/>
          </a:bodyPr>
          <a:lstStyle/>
          <a:p>
            <a:r>
              <a:rPr lang="en-US" dirty="0">
                <a:ea typeface="Calibri"/>
                <a:cs typeface="Calibri"/>
              </a:rPr>
              <a:t>A Natural Life of Its Own</a:t>
            </a:r>
          </a:p>
        </p:txBody>
      </p:sp>
      <p:sp>
        <p:nvSpPr>
          <p:cNvPr id="3" name="Content Placeholder 2">
            <a:extLst>
              <a:ext uri="{FF2B5EF4-FFF2-40B4-BE49-F238E27FC236}">
                <a16:creationId xmlns:a16="http://schemas.microsoft.com/office/drawing/2014/main" id="{7B6A0EE8-33B1-2067-953B-43FE11B70976}"/>
              </a:ext>
            </a:extLst>
          </p:cNvPr>
          <p:cNvSpPr>
            <a:spLocks noGrp="1"/>
          </p:cNvSpPr>
          <p:nvPr>
            <p:ph idx="1"/>
          </p:nvPr>
        </p:nvSpPr>
        <p:spPr>
          <a:xfrm>
            <a:off x="457200" y="1200151"/>
            <a:ext cx="7940040" cy="3394472"/>
          </a:xfrm>
        </p:spPr>
        <p:txBody>
          <a:bodyPr vert="horz" lIns="91440" tIns="45720" rIns="91440" bIns="45720" rtlCol="0" anchor="t">
            <a:normAutofit/>
          </a:bodyPr>
          <a:lstStyle/>
          <a:p>
            <a:pPr>
              <a:spcBef>
                <a:spcPts val="0"/>
              </a:spcBef>
              <a:spcAft>
                <a:spcPts val="800"/>
              </a:spcAft>
            </a:pPr>
            <a:endParaRPr lang="en-US" sz="1600" dirty="0">
              <a:solidFill>
                <a:srgbClr val="1A1A2E"/>
              </a:solidFill>
              <a:latin typeface="Montserrat"/>
              <a:ea typeface="Calibri"/>
              <a:cs typeface="Calibri"/>
            </a:endParaRPr>
          </a:p>
          <a:p>
            <a:pPr>
              <a:spcBef>
                <a:spcPts val="0"/>
              </a:spcBef>
              <a:buFont typeface="Arial,Sans-Serif"/>
            </a:pPr>
            <a:r>
              <a:rPr lang="en-US" sz="1600" dirty="0">
                <a:solidFill>
                  <a:srgbClr val="000000"/>
                </a:solidFill>
                <a:latin typeface="Montserrat"/>
                <a:ea typeface="Calibri"/>
                <a:cs typeface="Calibri"/>
              </a:rPr>
              <a:t>We have a student building PowerPoint presentations for the project</a:t>
            </a:r>
          </a:p>
          <a:p>
            <a:pPr>
              <a:spcBef>
                <a:spcPts val="0"/>
              </a:spcBef>
              <a:buFont typeface="Arial,Sans-Serif"/>
            </a:pPr>
            <a:endParaRPr lang="en-US" sz="1600" dirty="0">
              <a:solidFill>
                <a:srgbClr val="000000"/>
              </a:solidFill>
              <a:latin typeface="Montserrat"/>
              <a:ea typeface="Calibri"/>
              <a:cs typeface="Calibri"/>
            </a:endParaRPr>
          </a:p>
          <a:p>
            <a:pPr>
              <a:spcBef>
                <a:spcPts val="0"/>
              </a:spcBef>
              <a:buFont typeface="Arial,Sans-Serif"/>
            </a:pPr>
            <a:r>
              <a:rPr lang="en-US" sz="1600" dirty="0">
                <a:solidFill>
                  <a:srgbClr val="000000"/>
                </a:solidFill>
                <a:latin typeface="Montserrat"/>
                <a:ea typeface="Calibri"/>
                <a:cs typeface="Calibri"/>
              </a:rPr>
              <a:t>We will have English students edit it one more time for us</a:t>
            </a:r>
          </a:p>
          <a:p>
            <a:pPr>
              <a:spcBef>
                <a:spcPts val="0"/>
              </a:spcBef>
              <a:buFont typeface="Arial,Sans-Serif"/>
            </a:pPr>
            <a:endParaRPr lang="en-US" sz="1600" dirty="0">
              <a:solidFill>
                <a:srgbClr val="000000"/>
              </a:solidFill>
              <a:latin typeface="Montserrat"/>
              <a:ea typeface="Calibri"/>
              <a:cs typeface="Calibri"/>
            </a:endParaRPr>
          </a:p>
          <a:p>
            <a:pPr>
              <a:spcBef>
                <a:spcPts val="0"/>
              </a:spcBef>
              <a:buFont typeface="Arial,Sans-Serif"/>
            </a:pPr>
            <a:r>
              <a:rPr lang="en-US" sz="1600" dirty="0">
                <a:solidFill>
                  <a:srgbClr val="000000"/>
                </a:solidFill>
                <a:latin typeface="Montserrat"/>
                <a:ea typeface="Calibri"/>
                <a:cs typeface="Calibri"/>
              </a:rPr>
              <a:t>We had students help with activities and a test bank</a:t>
            </a:r>
          </a:p>
          <a:p>
            <a:pPr marL="0" indent="0">
              <a:spcBef>
                <a:spcPts val="0"/>
              </a:spcBef>
              <a:buNone/>
            </a:pPr>
            <a:endParaRPr lang="en-US" sz="1600" dirty="0">
              <a:solidFill>
                <a:srgbClr val="000000"/>
              </a:solidFill>
              <a:latin typeface="Montserrat"/>
              <a:ea typeface="Calibri"/>
              <a:cs typeface="Calibri"/>
            </a:endParaRPr>
          </a:p>
          <a:p>
            <a:pPr>
              <a:spcBef>
                <a:spcPts val="0"/>
              </a:spcBef>
              <a:buFont typeface="Arial,Sans-Serif"/>
            </a:pPr>
            <a:r>
              <a:rPr lang="en-US" sz="1600" dirty="0">
                <a:solidFill>
                  <a:srgbClr val="000000"/>
                </a:solidFill>
                <a:latin typeface="Montserrat"/>
                <a:ea typeface="Calibri"/>
                <a:cs typeface="Calibri"/>
              </a:rPr>
              <a:t>Lead to Grant Opportunity </a:t>
            </a:r>
            <a:endParaRPr lang="en-US" dirty="0"/>
          </a:p>
        </p:txBody>
      </p:sp>
    </p:spTree>
    <p:extLst>
      <p:ext uri="{BB962C8B-B14F-4D97-AF65-F5344CB8AC3E}">
        <p14:creationId xmlns:p14="http://schemas.microsoft.com/office/powerpoint/2010/main" val="599914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525F-48D5-0B28-D4E4-E88834872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903B55-0B5B-B014-3FAF-453DFA00D67F}"/>
              </a:ext>
            </a:extLst>
          </p:cNvPr>
          <p:cNvSpPr>
            <a:spLocks noGrp="1"/>
          </p:cNvSpPr>
          <p:nvPr>
            <p:ph type="title"/>
          </p:nvPr>
        </p:nvSpPr>
        <p:spPr/>
        <p:txBody>
          <a:bodyPr>
            <a:normAutofit/>
          </a:bodyPr>
          <a:lstStyle/>
          <a:p>
            <a:r>
              <a:rPr lang="en-US" dirty="0">
                <a:ea typeface="Calibri"/>
                <a:cs typeface="Calibri"/>
              </a:rPr>
              <a:t>Key Takeaways</a:t>
            </a:r>
          </a:p>
        </p:txBody>
      </p:sp>
      <p:sp>
        <p:nvSpPr>
          <p:cNvPr id="3" name="Content Placeholder 2">
            <a:extLst>
              <a:ext uri="{FF2B5EF4-FFF2-40B4-BE49-F238E27FC236}">
                <a16:creationId xmlns:a16="http://schemas.microsoft.com/office/drawing/2014/main" id="{824F3D7B-CAEF-2EAE-FC4A-ECCF5E06155E}"/>
              </a:ext>
            </a:extLst>
          </p:cNvPr>
          <p:cNvSpPr>
            <a:spLocks noGrp="1"/>
          </p:cNvSpPr>
          <p:nvPr>
            <p:ph idx="1"/>
          </p:nvPr>
        </p:nvSpPr>
        <p:spPr>
          <a:xfrm>
            <a:off x="457200" y="1200151"/>
            <a:ext cx="7940040" cy="3394472"/>
          </a:xfrm>
        </p:spPr>
        <p:txBody>
          <a:bodyPr vert="horz" lIns="91440" tIns="45720" rIns="91440" bIns="45720" rtlCol="0" anchor="t">
            <a:normAutofit/>
          </a:bodyPr>
          <a:lstStyle/>
          <a:p>
            <a:pPr>
              <a:spcBef>
                <a:spcPts val="0"/>
              </a:spcBef>
              <a:spcAft>
                <a:spcPts val="800"/>
              </a:spcAft>
            </a:pPr>
            <a:r>
              <a:rPr lang="en-US" sz="1600" dirty="0">
                <a:solidFill>
                  <a:srgbClr val="1A1A2E"/>
                </a:solidFill>
                <a:latin typeface="Montserrat"/>
                <a:ea typeface="Calibri"/>
                <a:cs typeface="Calibri"/>
              </a:rPr>
              <a:t>Feels Scary</a:t>
            </a:r>
          </a:p>
          <a:p>
            <a:pPr>
              <a:spcBef>
                <a:spcPts val="0"/>
              </a:spcBef>
              <a:spcAft>
                <a:spcPts val="800"/>
              </a:spcAft>
            </a:pPr>
            <a:r>
              <a:rPr lang="en-US" sz="1600" dirty="0">
                <a:solidFill>
                  <a:srgbClr val="1A1A2E"/>
                </a:solidFill>
                <a:latin typeface="Montserrat"/>
                <a:ea typeface="Calibri"/>
                <a:cs typeface="Calibri"/>
              </a:rPr>
              <a:t>Tell the people around you</a:t>
            </a:r>
          </a:p>
          <a:p>
            <a:pPr>
              <a:spcBef>
                <a:spcPts val="0"/>
              </a:spcBef>
              <a:spcAft>
                <a:spcPts val="800"/>
              </a:spcAft>
            </a:pPr>
            <a:r>
              <a:rPr lang="en-US" sz="1600" dirty="0">
                <a:solidFill>
                  <a:srgbClr val="1A1A2E"/>
                </a:solidFill>
                <a:latin typeface="Montserrat"/>
                <a:ea typeface="Calibri"/>
                <a:cs typeface="Calibri"/>
              </a:rPr>
              <a:t>Start Small</a:t>
            </a:r>
          </a:p>
          <a:p>
            <a:pPr>
              <a:spcBef>
                <a:spcPts val="0"/>
              </a:spcBef>
              <a:spcAft>
                <a:spcPts val="800"/>
              </a:spcAft>
            </a:pPr>
            <a:r>
              <a:rPr lang="en-US" sz="1600" dirty="0">
                <a:solidFill>
                  <a:srgbClr val="1A1A2E"/>
                </a:solidFill>
                <a:latin typeface="Montserrat"/>
                <a:ea typeface="Calibri"/>
                <a:cs typeface="Calibri"/>
              </a:rPr>
              <a:t>Take incremental wins</a:t>
            </a:r>
          </a:p>
          <a:p>
            <a:pPr>
              <a:spcBef>
                <a:spcPts val="0"/>
              </a:spcBef>
              <a:spcAft>
                <a:spcPts val="800"/>
              </a:spcAft>
            </a:pPr>
            <a:r>
              <a:rPr lang="en-US" sz="1600" dirty="0">
                <a:solidFill>
                  <a:srgbClr val="1A1A2E"/>
                </a:solidFill>
                <a:latin typeface="Montserrat"/>
                <a:ea typeface="Calibri"/>
                <a:cs typeface="Calibri"/>
              </a:rPr>
              <a:t>Feels rewarding to give back to the students</a:t>
            </a:r>
          </a:p>
          <a:p>
            <a:pPr>
              <a:spcBef>
                <a:spcPts val="0"/>
              </a:spcBef>
              <a:spcAft>
                <a:spcPts val="800"/>
              </a:spcAft>
            </a:pPr>
            <a:endParaRPr lang="en-US" sz="1600" dirty="0">
              <a:solidFill>
                <a:srgbClr val="1A1A2E"/>
              </a:solidFill>
              <a:latin typeface="Montserrat"/>
              <a:ea typeface="Calibri"/>
              <a:cs typeface="Calibri"/>
            </a:endParaRPr>
          </a:p>
          <a:p>
            <a:pPr>
              <a:spcBef>
                <a:spcPts val="0"/>
              </a:spcBef>
              <a:buFont typeface="Arial,Sans-Serif"/>
            </a:pPr>
            <a:endParaRPr lang="en-US" sz="1600" dirty="0">
              <a:solidFill>
                <a:srgbClr val="000000"/>
              </a:solidFill>
              <a:latin typeface="Montserrat"/>
              <a:ea typeface="Calibri"/>
              <a:cs typeface="Calibri"/>
            </a:endParaRPr>
          </a:p>
        </p:txBody>
      </p:sp>
    </p:spTree>
    <p:extLst>
      <p:ext uri="{BB962C8B-B14F-4D97-AF65-F5344CB8AC3E}">
        <p14:creationId xmlns:p14="http://schemas.microsoft.com/office/powerpoint/2010/main" val="186487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79056-DD23-817A-3656-64F0CB284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B807B-7414-292A-653B-89725EFF828F}"/>
              </a:ext>
            </a:extLst>
          </p:cNvPr>
          <p:cNvSpPr>
            <a:spLocks noGrp="1"/>
          </p:cNvSpPr>
          <p:nvPr>
            <p:ph type="title"/>
          </p:nvPr>
        </p:nvSpPr>
        <p:spPr>
          <a:xfrm>
            <a:off x="684213" y="2063116"/>
            <a:ext cx="7772400" cy="1021556"/>
          </a:xfrm>
        </p:spPr>
        <p:txBody>
          <a:bodyPr>
            <a:normAutofit fontScale="90000"/>
          </a:bodyPr>
          <a:lstStyle/>
          <a:p>
            <a:r>
              <a:rPr lang="en-US" sz="3600" b="0">
                <a:solidFill>
                  <a:schemeClr val="bg1"/>
                </a:solidFill>
                <a:latin typeface="Montserrat"/>
              </a:rPr>
              <a:t>Making it Count</a:t>
            </a:r>
            <a:br>
              <a:rPr lang="en-US" sz="3600" b="0" dirty="0">
                <a:solidFill>
                  <a:schemeClr val="bg1"/>
                </a:solidFill>
                <a:latin typeface="Montserrat"/>
              </a:rPr>
            </a:br>
            <a:endParaRPr lang="en-US" sz="3600" b="0">
              <a:solidFill>
                <a:srgbClr val="000000"/>
              </a:solidFill>
              <a:latin typeface="Montserrat"/>
            </a:endParaRPr>
          </a:p>
          <a:p>
            <a:endParaRPr dirty="0">
              <a:ea typeface="Calibri"/>
              <a:cs typeface="Calibri"/>
            </a:endParaRPr>
          </a:p>
        </p:txBody>
      </p:sp>
      <p:sp>
        <p:nvSpPr>
          <p:cNvPr id="4" name="Title 1">
            <a:extLst>
              <a:ext uri="{FF2B5EF4-FFF2-40B4-BE49-F238E27FC236}">
                <a16:creationId xmlns:a16="http://schemas.microsoft.com/office/drawing/2014/main" id="{2843C553-93DC-9D24-726F-EDDB2DF0ADB4}"/>
              </a:ext>
            </a:extLst>
          </p:cNvPr>
          <p:cNvSpPr txBox="1">
            <a:spLocks/>
          </p:cNvSpPr>
          <p:nvPr/>
        </p:nvSpPr>
        <p:spPr>
          <a:xfrm>
            <a:off x="684213" y="3343276"/>
            <a:ext cx="7772400" cy="1021556"/>
          </a:xfrm>
          <a:prstGeom prst="rect">
            <a:avLst/>
          </a:prstGeom>
        </p:spPr>
        <p:txBody>
          <a:bodyPr vert="horz" lIns="91440" tIns="45720" rIns="91440" bIns="45720" rtlCol="0" anchor="t">
            <a:normAutofit fontScale="97500"/>
          </a:bodyPr>
          <a:lstStyle>
            <a:lvl1pPr algn="l" defTabSz="342900" rtl="0" eaLnBrk="1" latinLnBrk="0" hangingPunct="1">
              <a:spcBef>
                <a:spcPct val="0"/>
              </a:spcBef>
              <a:buNone/>
              <a:defRPr sz="3000" b="1" kern="1200" cap="none" baseline="0">
                <a:solidFill>
                  <a:srgbClr val="FFFFFF"/>
                </a:solidFill>
                <a:latin typeface="+mj-lt"/>
                <a:ea typeface="+mj-ea"/>
                <a:cs typeface="+mj-cs"/>
              </a:defRPr>
            </a:lvl1pPr>
          </a:lstStyle>
          <a:p>
            <a:pPr defTabSz="342892">
              <a:defRPr/>
            </a:pPr>
            <a:r>
              <a:rPr lang="en-US" b="0">
                <a:solidFill>
                  <a:srgbClr val="EFAB00"/>
                </a:solidFill>
                <a:latin typeface="Calibri"/>
                <a:ea typeface="Calibri"/>
                <a:cs typeface="Calibri"/>
              </a:rPr>
              <a:t>Jim Dovel</a:t>
            </a:r>
            <a:endParaRPr lang="en-US"/>
          </a:p>
        </p:txBody>
      </p:sp>
    </p:spTree>
    <p:extLst>
      <p:ext uri="{BB962C8B-B14F-4D97-AF65-F5344CB8AC3E}">
        <p14:creationId xmlns:p14="http://schemas.microsoft.com/office/powerpoint/2010/main" val="273971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6B406-B3D8-3161-F418-19906C34DF0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1576D7F-F572-9950-AA1E-151D980DDFF2}"/>
              </a:ext>
            </a:extLst>
          </p:cNvPr>
          <p:cNvSpPr txBox="1">
            <a:spLocks noGrp="1"/>
          </p:cNvSpPr>
          <p:nvPr>
            <p:ph type="title" idx="4294967295"/>
          </p:nvPr>
        </p:nvSpPr>
        <p:spPr>
          <a:xfrm>
            <a:off x="457200" y="76439"/>
            <a:ext cx="8229600" cy="8572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342892" rtl="0" eaLnBrk="1" latinLnBrk="0" hangingPunct="1">
              <a:spcBef>
                <a:spcPct val="0"/>
              </a:spcBef>
              <a:buNone/>
              <a:defRPr sz="3300" kern="1200">
                <a:solidFill>
                  <a:srgbClr val="003366"/>
                </a:solidFill>
                <a:latin typeface="+mj-lt"/>
                <a:ea typeface="+mj-ea"/>
                <a:cs typeface="+mj-cs"/>
              </a:defRPr>
            </a:lvl1pPr>
          </a:lstStyle>
          <a:p>
            <a:pPr marL="0" marR="0" lvl="0" indent="0" algn="ctr" defTabSz="342892" rtl="0" eaLnBrk="1" fontAlgn="auto" latinLnBrk="0" hangingPunct="1">
              <a:lnSpc>
                <a:spcPct val="100000"/>
              </a:lnSpc>
              <a:spcBef>
                <a:spcPct val="0"/>
              </a:spcBef>
              <a:spcAft>
                <a:spcPts val="0"/>
              </a:spcAft>
              <a:buClrTx/>
              <a:buSzTx/>
              <a:buFontTx/>
              <a:buNone/>
              <a:tabLst/>
              <a:defRPr/>
            </a:pPr>
            <a:r>
              <a:rPr kumimoji="0" lang="en-US" sz="3300" b="0" i="0" u="none" strike="noStrike" kern="1200" cap="none" spc="0" normalizeH="0" baseline="0" noProof="0" dirty="0">
                <a:ln>
                  <a:noFill/>
                </a:ln>
                <a:solidFill>
                  <a:srgbClr val="003366"/>
                </a:solidFill>
                <a:effectLst/>
                <a:uLnTx/>
                <a:uFillTx/>
                <a:latin typeface="+mj-lt"/>
                <a:ea typeface="Calibri"/>
                <a:cs typeface="Calibri"/>
              </a:rPr>
              <a:t>OER in Tenure and Promotion</a:t>
            </a:r>
            <a:endParaRPr kumimoji="0" lang="en-US" sz="3300" b="0" i="0" u="none" strike="noStrike" kern="1200" cap="none" spc="0" normalizeH="0" baseline="0" noProof="0" dirty="0">
              <a:ln>
                <a:noFill/>
              </a:ln>
              <a:solidFill>
                <a:srgbClr val="003366"/>
              </a:solidFill>
              <a:effectLst/>
              <a:uLnTx/>
              <a:uFillTx/>
              <a:latin typeface="+mj-lt"/>
              <a:ea typeface="+mj-ea"/>
              <a:cs typeface="+mj-cs"/>
            </a:endParaRPr>
          </a:p>
        </p:txBody>
      </p:sp>
      <p:pic>
        <p:nvPicPr>
          <p:cNvPr id="4" name="Content Placeholder 3" descr="Flowchart showing how the author's OER activities map to the three tenure and promotion criteria at Shepherd University. Arrows connect each activity to the criterion it supports: the Create a Textbook Class Project points to Instructional Performance; the Textbook Affordability Committee points to Professional/Institutional Service; and four activities — Written Case Study, Webinar Presentation, Conference Presentation, and OER Grant — all point to Professional Development.">
            <a:extLst>
              <a:ext uri="{FF2B5EF4-FFF2-40B4-BE49-F238E27FC236}">
                <a16:creationId xmlns:a16="http://schemas.microsoft.com/office/drawing/2014/main" id="{3FD81A9C-B0C4-F9B5-F84A-EF484E86EFEB}"/>
              </a:ext>
            </a:extLst>
          </p:cNvPr>
          <p:cNvPicPr>
            <a:picLocks noGrp="1" noChangeAspect="1"/>
          </p:cNvPicPr>
          <p:nvPr>
            <p:ph idx="1"/>
          </p:nvPr>
        </p:nvPicPr>
        <p:blipFill>
          <a:blip r:embed="rId2"/>
          <a:stretch>
            <a:fillRect/>
          </a:stretch>
        </p:blipFill>
        <p:spPr>
          <a:xfrm>
            <a:off x="1752792" y="940279"/>
            <a:ext cx="6171181" cy="3151496"/>
          </a:xfrm>
          <a:prstGeom prst="rect">
            <a:avLst/>
          </a:prstGeom>
        </p:spPr>
      </p:pic>
      <p:sp>
        <p:nvSpPr>
          <p:cNvPr id="7" name="TextBox 6">
            <a:extLst>
              <a:ext uri="{FF2B5EF4-FFF2-40B4-BE49-F238E27FC236}">
                <a16:creationId xmlns:a16="http://schemas.microsoft.com/office/drawing/2014/main" id="{ECA2F36F-E4C0-6B3B-A910-EE18D163BA05}"/>
              </a:ext>
            </a:extLst>
          </p:cNvPr>
          <p:cNvSpPr txBox="1"/>
          <p:nvPr/>
        </p:nvSpPr>
        <p:spPr>
          <a:xfrm>
            <a:off x="457200" y="4203222"/>
            <a:ext cx="8619090" cy="369332"/>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900" dirty="0"/>
              <a:t>Dovel, J. (2024). Significant value added to tenure application by developing and promoting OER materials. In A. McKinney (Ed.), </a:t>
            </a:r>
            <a:r>
              <a:rPr lang="en-US" sz="900" i="1" dirty="0"/>
              <a:t>Valuing OER in the tenure, promotion, and reappointment process</a:t>
            </a:r>
            <a:r>
              <a:rPr lang="en-US" sz="900" dirty="0"/>
              <a:t>. CUNY Pressbooks. </a:t>
            </a:r>
            <a:r>
              <a:rPr lang="en-US" sz="900" dirty="0">
                <a:hlinkClick r:id="rId3"/>
              </a:rPr>
              <a:t>https://pressbooks.cuny.edu/tenureandpromotioncasestudies/chapter/significant-value-added/</a:t>
            </a:r>
            <a:endParaRPr lang="en-US" sz="900" dirty="0"/>
          </a:p>
        </p:txBody>
      </p:sp>
    </p:spTree>
    <p:extLst>
      <p:ext uri="{BB962C8B-B14F-4D97-AF65-F5344CB8AC3E}">
        <p14:creationId xmlns:p14="http://schemas.microsoft.com/office/powerpoint/2010/main" val="763244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F46C8-D4B9-A9A3-4B84-AE917DC267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4F4641E-45F9-9C3A-A400-08DEE626716A}"/>
              </a:ext>
            </a:extLst>
          </p:cNvPr>
          <p:cNvSpPr>
            <a:spLocks noGrp="1"/>
          </p:cNvSpPr>
          <p:nvPr>
            <p:ph type="title"/>
          </p:nvPr>
        </p:nvSpPr>
        <p:spPr/>
        <p:txBody>
          <a:bodyPr>
            <a:normAutofit fontScale="90000"/>
          </a:bodyPr>
          <a:lstStyle/>
          <a:p>
            <a:r>
              <a:rPr lang="en-US" sz="4400" dirty="0">
                <a:ea typeface="Calibri"/>
                <a:cs typeface="Calibri"/>
              </a:rPr>
              <a:t>OER Application to Faculty Promotion</a:t>
            </a:r>
            <a:endParaRPr lang="en-US" dirty="0"/>
          </a:p>
        </p:txBody>
      </p:sp>
      <p:pic>
        <p:nvPicPr>
          <p:cNvPr id="7" name="Content Placeholder 6" descr="Flowchart showing how the author's OER activities support promotion through the faculty ranks at Shepherd University. The Create a Textbook Class Project points to the Assistant Professor requirement of emphasizing student learning, and also to the Associate Professor criteria. All activities feed into the three Associate Professor criteria: the Create a Textbook Class Project supports Instructional Performance; the Textbook Affordability Committee supports Continuous Service; and the Written Case Study, Webinar Presentation, Conference Presentation, and OER Grant support Professional Development. An arrow from the Associate Professor criteria points down to Full Professor, indicating the same elements are then required for promotion to full professor.">
            <a:extLst>
              <a:ext uri="{FF2B5EF4-FFF2-40B4-BE49-F238E27FC236}">
                <a16:creationId xmlns:a16="http://schemas.microsoft.com/office/drawing/2014/main" id="{44360FE4-2804-8F96-5C42-A5F34F88D143}"/>
              </a:ext>
            </a:extLst>
          </p:cNvPr>
          <p:cNvPicPr>
            <a:picLocks noGrp="1" noChangeAspect="1"/>
          </p:cNvPicPr>
          <p:nvPr>
            <p:ph idx="1"/>
          </p:nvPr>
        </p:nvPicPr>
        <p:blipFill>
          <a:blip r:embed="rId2"/>
          <a:stretch>
            <a:fillRect/>
          </a:stretch>
        </p:blipFill>
        <p:spPr>
          <a:xfrm>
            <a:off x="1356690" y="951503"/>
            <a:ext cx="6285613" cy="3240494"/>
          </a:xfrm>
          <a:prstGeom prst="rect">
            <a:avLst/>
          </a:prstGeom>
        </p:spPr>
      </p:pic>
      <p:sp>
        <p:nvSpPr>
          <p:cNvPr id="11" name="TextBox 10">
            <a:extLst>
              <a:ext uri="{FF2B5EF4-FFF2-40B4-BE49-F238E27FC236}">
                <a16:creationId xmlns:a16="http://schemas.microsoft.com/office/drawing/2014/main" id="{60A57A42-1BFE-9692-9DB2-B47F2577190C}"/>
              </a:ext>
            </a:extLst>
          </p:cNvPr>
          <p:cNvSpPr txBox="1"/>
          <p:nvPr/>
        </p:nvSpPr>
        <p:spPr>
          <a:xfrm>
            <a:off x="457200" y="4203222"/>
            <a:ext cx="8619090" cy="369332"/>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900" dirty="0"/>
              <a:t>Dovel, J. (2024). Significant value added to tenure application by developing and promoting OER materials. In A. McKinney (Ed.), </a:t>
            </a:r>
            <a:r>
              <a:rPr lang="en-US" sz="900" i="1" dirty="0"/>
              <a:t>Valuing OER in the tenure, promotion, and reappointment process</a:t>
            </a:r>
            <a:r>
              <a:rPr lang="en-US" sz="900" dirty="0"/>
              <a:t>. CUNY Pressbooks. </a:t>
            </a:r>
            <a:r>
              <a:rPr lang="en-US" sz="900" dirty="0">
                <a:hlinkClick r:id="rId3"/>
              </a:rPr>
              <a:t>https://pressbooks.cuny.edu/tenureandpromotioncasestudies/chapter/significant-value-added/</a:t>
            </a:r>
            <a:endParaRPr lang="en-US" sz="900" dirty="0"/>
          </a:p>
        </p:txBody>
      </p:sp>
    </p:spTree>
    <p:extLst>
      <p:ext uri="{BB962C8B-B14F-4D97-AF65-F5344CB8AC3E}">
        <p14:creationId xmlns:p14="http://schemas.microsoft.com/office/powerpoint/2010/main" val="37735190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46E52-5BB2-63F4-6221-8B733B1A6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84913-1819-BEC4-5975-379D2C2406F4}"/>
              </a:ext>
            </a:extLst>
          </p:cNvPr>
          <p:cNvSpPr>
            <a:spLocks noGrp="1"/>
          </p:cNvSpPr>
          <p:nvPr>
            <p:ph type="title"/>
          </p:nvPr>
        </p:nvSpPr>
        <p:spPr/>
        <p:txBody>
          <a:bodyPr>
            <a:normAutofit/>
          </a:bodyPr>
          <a:lstStyle/>
          <a:p>
            <a:r>
              <a:rPr lang="en-US" dirty="0">
                <a:ea typeface="Calibri"/>
                <a:cs typeface="Calibri"/>
              </a:rPr>
              <a:t>What Do the Students Get </a:t>
            </a:r>
            <a:r>
              <a:rPr lang="en-US">
                <a:ea typeface="Calibri"/>
                <a:cs typeface="Calibri"/>
              </a:rPr>
              <a:t>out of This?</a:t>
            </a:r>
            <a:endParaRPr lang="en-US" dirty="0">
              <a:ea typeface="Calibri"/>
              <a:cs typeface="Calibri"/>
            </a:endParaRPr>
          </a:p>
        </p:txBody>
      </p:sp>
      <p:sp>
        <p:nvSpPr>
          <p:cNvPr id="3" name="Content Placeholder 2">
            <a:extLst>
              <a:ext uri="{FF2B5EF4-FFF2-40B4-BE49-F238E27FC236}">
                <a16:creationId xmlns:a16="http://schemas.microsoft.com/office/drawing/2014/main" id="{3580F931-0158-4E10-C977-EA3069187A6A}"/>
              </a:ext>
            </a:extLst>
          </p:cNvPr>
          <p:cNvSpPr>
            <a:spLocks noGrp="1"/>
          </p:cNvSpPr>
          <p:nvPr>
            <p:ph idx="1"/>
          </p:nvPr>
        </p:nvSpPr>
        <p:spPr>
          <a:xfrm>
            <a:off x="457200" y="1200151"/>
            <a:ext cx="7940040" cy="3394472"/>
          </a:xfrm>
        </p:spPr>
        <p:txBody>
          <a:bodyPr vert="horz" lIns="91440" tIns="45720" rIns="91440" bIns="45720" rtlCol="0" anchor="t">
            <a:normAutofit/>
          </a:bodyPr>
          <a:lstStyle/>
          <a:p>
            <a:pPr marL="342265" indent="-342265">
              <a:spcBef>
                <a:spcPts val="0"/>
              </a:spcBef>
              <a:spcAft>
                <a:spcPts val="800"/>
              </a:spcAft>
            </a:pPr>
            <a:r>
              <a:rPr lang="en-US" sz="1600">
                <a:solidFill>
                  <a:srgbClr val="1A1A2E"/>
                </a:solidFill>
                <a:latin typeface="Montserrat"/>
                <a:ea typeface="Calibri"/>
                <a:cs typeface="Calibri"/>
              </a:rPr>
              <a:t>Research, Writing, Presentation, Teamwork Skills</a:t>
            </a:r>
            <a:endParaRPr lang="en-US"/>
          </a:p>
          <a:p>
            <a:pPr marL="342265" indent="-342265">
              <a:spcBef>
                <a:spcPts val="0"/>
              </a:spcBef>
              <a:spcAft>
                <a:spcPts val="800"/>
              </a:spcAft>
            </a:pPr>
            <a:r>
              <a:rPr lang="en-US" sz="1600" dirty="0">
                <a:solidFill>
                  <a:srgbClr val="1A1A2E"/>
                </a:solidFill>
                <a:latin typeface="Montserrat"/>
                <a:ea typeface="Calibri"/>
                <a:cs typeface="Calibri"/>
              </a:rPr>
              <a:t>Project </a:t>
            </a:r>
            <a:r>
              <a:rPr lang="en-US" sz="1600">
                <a:solidFill>
                  <a:srgbClr val="1A1A2E"/>
                </a:solidFill>
                <a:latin typeface="Montserrat"/>
                <a:ea typeface="Calibri"/>
                <a:cs typeface="Calibri"/>
              </a:rPr>
              <a:t>Management</a:t>
            </a:r>
            <a:endParaRPr lang="en-US">
              <a:latin typeface="Calibri"/>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Authorship, resume item</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dirty="0">
                <a:solidFill>
                  <a:srgbClr val="1A1A2E"/>
                </a:solidFill>
                <a:latin typeface="Montserrat"/>
                <a:ea typeface="Calibri"/>
                <a:cs typeface="Calibri"/>
              </a:rPr>
              <a:t>Real world </a:t>
            </a:r>
            <a:r>
              <a:rPr lang="en-US" sz="1600">
                <a:solidFill>
                  <a:srgbClr val="1A1A2E"/>
                </a:solidFill>
                <a:latin typeface="Montserrat"/>
                <a:ea typeface="Calibri"/>
                <a:cs typeface="Calibri"/>
              </a:rPr>
              <a:t>experience</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More engaging course material</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Up to date material</a:t>
            </a:r>
            <a:endParaRPr lang="en-US" sz="1600" dirty="0">
              <a:solidFill>
                <a:srgbClr val="1A1A2E"/>
              </a:solidFill>
              <a:latin typeface="Montserrat"/>
              <a:ea typeface="Calibri"/>
              <a:cs typeface="Calibri"/>
            </a:endParaRPr>
          </a:p>
          <a:p>
            <a:pPr>
              <a:spcBef>
                <a:spcPts val="0"/>
              </a:spcBef>
              <a:spcAft>
                <a:spcPts val="800"/>
              </a:spcAft>
            </a:pPr>
            <a:endParaRPr lang="en-US" sz="1600" dirty="0">
              <a:solidFill>
                <a:srgbClr val="1A1A2E"/>
              </a:solidFill>
              <a:latin typeface="Montserrat"/>
              <a:ea typeface="Calibri"/>
              <a:cs typeface="Calibri"/>
            </a:endParaRPr>
          </a:p>
          <a:p>
            <a:pPr>
              <a:spcBef>
                <a:spcPts val="0"/>
              </a:spcBef>
              <a:buFont typeface="Arial,Sans-Serif"/>
            </a:pPr>
            <a:endParaRPr lang="en-US" sz="1600" dirty="0">
              <a:solidFill>
                <a:srgbClr val="000000"/>
              </a:solidFill>
              <a:latin typeface="Montserrat"/>
              <a:ea typeface="Calibri"/>
              <a:cs typeface="Calibri"/>
            </a:endParaRPr>
          </a:p>
        </p:txBody>
      </p:sp>
    </p:spTree>
    <p:extLst>
      <p:ext uri="{BB962C8B-B14F-4D97-AF65-F5344CB8AC3E}">
        <p14:creationId xmlns:p14="http://schemas.microsoft.com/office/powerpoint/2010/main" val="422831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6C0E3-23FB-FBE9-D781-745AA4B8A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28113-D094-EE4E-CE24-8427F0887EE6}"/>
              </a:ext>
            </a:extLst>
          </p:cNvPr>
          <p:cNvSpPr>
            <a:spLocks noGrp="1"/>
          </p:cNvSpPr>
          <p:nvPr>
            <p:ph type="title"/>
          </p:nvPr>
        </p:nvSpPr>
        <p:spPr/>
        <p:txBody>
          <a:bodyPr>
            <a:normAutofit/>
          </a:bodyPr>
          <a:lstStyle/>
          <a:p>
            <a:r>
              <a:rPr lang="en-US">
                <a:ea typeface="Calibri"/>
                <a:cs typeface="Calibri"/>
              </a:rPr>
              <a:t>What Can You Get out of This?</a:t>
            </a:r>
            <a:endParaRPr lang="en-US" dirty="0">
              <a:ea typeface="Calibri"/>
              <a:cs typeface="Calibri"/>
            </a:endParaRPr>
          </a:p>
        </p:txBody>
      </p:sp>
      <p:sp>
        <p:nvSpPr>
          <p:cNvPr id="3" name="Content Placeholder 2">
            <a:extLst>
              <a:ext uri="{FF2B5EF4-FFF2-40B4-BE49-F238E27FC236}">
                <a16:creationId xmlns:a16="http://schemas.microsoft.com/office/drawing/2014/main" id="{B18CF407-5E87-88AA-34A8-C02F21C09C08}"/>
              </a:ext>
            </a:extLst>
          </p:cNvPr>
          <p:cNvSpPr>
            <a:spLocks noGrp="1"/>
          </p:cNvSpPr>
          <p:nvPr>
            <p:ph idx="1"/>
          </p:nvPr>
        </p:nvSpPr>
        <p:spPr>
          <a:xfrm>
            <a:off x="457200" y="1200151"/>
            <a:ext cx="7940040" cy="3394472"/>
          </a:xfrm>
        </p:spPr>
        <p:txBody>
          <a:bodyPr vert="horz" lIns="91440" tIns="45720" rIns="91440" bIns="45720" rtlCol="0" anchor="t">
            <a:normAutofit/>
          </a:bodyPr>
          <a:lstStyle/>
          <a:p>
            <a:pPr marL="342265" indent="-342265">
              <a:spcBef>
                <a:spcPts val="0"/>
              </a:spcBef>
              <a:spcAft>
                <a:spcPts val="800"/>
              </a:spcAft>
            </a:pPr>
            <a:r>
              <a:rPr lang="en-US" sz="1600">
                <a:solidFill>
                  <a:srgbClr val="1A1A2E"/>
                </a:solidFill>
                <a:latin typeface="Montserrat"/>
                <a:ea typeface="Calibri"/>
                <a:cs typeface="Calibri"/>
              </a:rPr>
              <a:t>Course cartridge available (Josh, Rob, Yildiz, Rich)</a:t>
            </a:r>
          </a:p>
          <a:p>
            <a:pPr marL="342265" indent="-342265">
              <a:spcBef>
                <a:spcPts val="0"/>
              </a:spcBef>
              <a:spcAft>
                <a:spcPts val="800"/>
              </a:spcAft>
            </a:pPr>
            <a:r>
              <a:rPr lang="en-US" sz="1600">
                <a:solidFill>
                  <a:srgbClr val="1A1A2E"/>
                </a:solidFill>
                <a:latin typeface="Montserrat"/>
                <a:ea typeface="Calibri"/>
                <a:cs typeface="Calibri"/>
              </a:rPr>
              <a:t>Scholarship</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Improved teaching / open pedagogy / RSI / AI resistant assignments</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Funded grants </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Funded authorship</a:t>
            </a:r>
            <a:endParaRPr lang="en-US" sz="1600" dirty="0">
              <a:solidFill>
                <a:srgbClr val="1A1A2E"/>
              </a:solidFill>
              <a:latin typeface="Montserrat"/>
              <a:ea typeface="Calibri"/>
              <a:cs typeface="Calibri"/>
            </a:endParaRPr>
          </a:p>
          <a:p>
            <a:pPr marL="342265" indent="-342265">
              <a:spcBef>
                <a:spcPts val="0"/>
              </a:spcBef>
              <a:spcAft>
                <a:spcPts val="800"/>
              </a:spcAft>
            </a:pPr>
            <a:r>
              <a:rPr lang="en-US" sz="1600">
                <a:solidFill>
                  <a:srgbClr val="1A1A2E"/>
                </a:solidFill>
                <a:latin typeface="Montserrat"/>
                <a:ea typeface="Calibri"/>
                <a:cs typeface="Calibri"/>
              </a:rPr>
              <a:t>Funded conferences</a:t>
            </a:r>
            <a:endParaRPr lang="en-US" sz="1600" dirty="0">
              <a:solidFill>
                <a:srgbClr val="1A1A2E"/>
              </a:solidFill>
              <a:latin typeface="Montserrat"/>
              <a:ea typeface="Calibri"/>
              <a:cs typeface="Calibri"/>
            </a:endParaRPr>
          </a:p>
          <a:p>
            <a:pPr marL="342265" indent="-342265">
              <a:spcBef>
                <a:spcPts val="0"/>
              </a:spcBef>
              <a:spcAft>
                <a:spcPts val="800"/>
              </a:spcAft>
            </a:pPr>
            <a:endParaRPr lang="en-US" sz="1600" dirty="0">
              <a:solidFill>
                <a:srgbClr val="1A1A2E"/>
              </a:solidFill>
              <a:latin typeface="Montserrat"/>
              <a:ea typeface="Calibri"/>
              <a:cs typeface="Calibri"/>
            </a:endParaRPr>
          </a:p>
          <a:p>
            <a:pPr marL="342265" indent="-342265">
              <a:spcBef>
                <a:spcPts val="0"/>
              </a:spcBef>
              <a:spcAft>
                <a:spcPts val="800"/>
              </a:spcAft>
            </a:pPr>
            <a:endParaRPr lang="en-US" sz="1600" dirty="0">
              <a:solidFill>
                <a:srgbClr val="1A1A2E"/>
              </a:solidFill>
              <a:latin typeface="Montserrat"/>
              <a:ea typeface="Calibri"/>
              <a:cs typeface="Calibri"/>
            </a:endParaRPr>
          </a:p>
          <a:p>
            <a:pPr marL="342265" indent="-342265">
              <a:spcBef>
                <a:spcPts val="0"/>
              </a:spcBef>
              <a:spcAft>
                <a:spcPts val="800"/>
              </a:spcAft>
            </a:pPr>
            <a:endParaRPr lang="en-US" sz="1600" dirty="0">
              <a:solidFill>
                <a:srgbClr val="1A1A2E"/>
              </a:solidFill>
              <a:latin typeface="Montserrat"/>
              <a:ea typeface="Calibri"/>
              <a:cs typeface="Calibri"/>
            </a:endParaRPr>
          </a:p>
          <a:p>
            <a:pPr>
              <a:spcBef>
                <a:spcPts val="0"/>
              </a:spcBef>
              <a:spcAft>
                <a:spcPts val="800"/>
              </a:spcAft>
            </a:pPr>
            <a:endParaRPr lang="en-US" sz="1600" dirty="0">
              <a:solidFill>
                <a:srgbClr val="1A1A2E"/>
              </a:solidFill>
              <a:latin typeface="Montserrat"/>
              <a:ea typeface="Calibri"/>
              <a:cs typeface="Calibri"/>
            </a:endParaRPr>
          </a:p>
          <a:p>
            <a:pPr>
              <a:spcBef>
                <a:spcPts val="0"/>
              </a:spcBef>
              <a:buFont typeface="Arial,Sans-Serif"/>
            </a:pPr>
            <a:endParaRPr lang="en-US" sz="1600" dirty="0">
              <a:solidFill>
                <a:srgbClr val="000000"/>
              </a:solidFill>
              <a:latin typeface="Montserrat"/>
              <a:ea typeface="Calibri"/>
              <a:cs typeface="Calibri"/>
            </a:endParaRPr>
          </a:p>
        </p:txBody>
      </p:sp>
    </p:spTree>
    <p:extLst>
      <p:ext uri="{BB962C8B-B14F-4D97-AF65-F5344CB8AC3E}">
        <p14:creationId xmlns:p14="http://schemas.microsoft.com/office/powerpoint/2010/main" val="3146542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01B32-C5EA-E007-A6C6-EDBB03D11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8937AC-C831-6D8F-9735-ACDAB27E9433}"/>
              </a:ext>
            </a:extLst>
          </p:cNvPr>
          <p:cNvSpPr>
            <a:spLocks noGrp="1"/>
          </p:cNvSpPr>
          <p:nvPr>
            <p:ph type="title"/>
          </p:nvPr>
        </p:nvSpPr>
        <p:spPr/>
        <p:txBody>
          <a:bodyPr>
            <a:normAutofit fontScale="90000"/>
          </a:bodyPr>
          <a:lstStyle/>
          <a:p>
            <a:r>
              <a:rPr lang="en-US" dirty="0">
                <a:ea typeface="Calibri"/>
                <a:cs typeface="Calibri"/>
              </a:rPr>
              <a:t>How do we know that the OER information is right?</a:t>
            </a:r>
            <a:endParaRPr lang="en-US" dirty="0"/>
          </a:p>
        </p:txBody>
      </p:sp>
      <p:sp>
        <p:nvSpPr>
          <p:cNvPr id="5" name="Content Placeholder 4">
            <a:extLst>
              <a:ext uri="{FF2B5EF4-FFF2-40B4-BE49-F238E27FC236}">
                <a16:creationId xmlns:a16="http://schemas.microsoft.com/office/drawing/2014/main" id="{0035F36C-9F83-B375-6E44-1F70EC5B68E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71332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2F6B-9587-6A9A-40AD-FE42A6267347}"/>
              </a:ext>
            </a:extLst>
          </p:cNvPr>
          <p:cNvSpPr>
            <a:spLocks noGrp="1"/>
          </p:cNvSpPr>
          <p:nvPr>
            <p:ph type="title"/>
          </p:nvPr>
        </p:nvSpPr>
        <p:spPr/>
        <p:txBody>
          <a:bodyPr/>
          <a:lstStyle/>
          <a:p>
            <a:r>
              <a:rPr lang="en-US" dirty="0"/>
              <a:t>Thanks / Questions?</a:t>
            </a:r>
          </a:p>
        </p:txBody>
      </p:sp>
      <p:sp>
        <p:nvSpPr>
          <p:cNvPr id="3" name="Content Placeholder 2">
            <a:extLst>
              <a:ext uri="{FF2B5EF4-FFF2-40B4-BE49-F238E27FC236}">
                <a16:creationId xmlns:a16="http://schemas.microsoft.com/office/drawing/2014/main" id="{AFCAF7CE-E3B1-E87C-FB82-8B4ED885CDBB}"/>
              </a:ext>
            </a:extLst>
          </p:cNvPr>
          <p:cNvSpPr>
            <a:spLocks noGrp="1"/>
          </p:cNvSpPr>
          <p:nvPr>
            <p:ph idx="1"/>
          </p:nvPr>
        </p:nvSpPr>
        <p:spPr/>
        <p:txBody>
          <a:bodyPr vert="horz" lIns="91440" tIns="45720" rIns="91440" bIns="45720" rtlCol="0" anchor="t">
            <a:normAutofit/>
          </a:bodyPr>
          <a:lstStyle/>
          <a:p>
            <a:pPr marL="342265" indent="-342265"/>
            <a:endParaRPr lang="en-US" dirty="0">
              <a:ea typeface="Calibri"/>
              <a:cs typeface="Calibri"/>
            </a:endParaRPr>
          </a:p>
        </p:txBody>
      </p:sp>
    </p:spTree>
    <p:extLst>
      <p:ext uri="{BB962C8B-B14F-4D97-AF65-F5344CB8AC3E}">
        <p14:creationId xmlns:p14="http://schemas.microsoft.com/office/powerpoint/2010/main" val="324283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CC40D-A8C3-9E17-A66F-353448F7D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1C31D0-C751-FD4F-C29A-1CE0C5A1BFEF}"/>
              </a:ext>
            </a:extLst>
          </p:cNvPr>
          <p:cNvSpPr>
            <a:spLocks noGrp="1"/>
          </p:cNvSpPr>
          <p:nvPr>
            <p:ph type="title"/>
          </p:nvPr>
        </p:nvSpPr>
        <p:spPr/>
        <p:txBody>
          <a:bodyPr/>
          <a:lstStyle/>
          <a:p>
            <a:pPr marL="0" lvl="0" indent="0">
              <a:buNone/>
            </a:pPr>
            <a:r>
              <a:rPr lang="en-US" dirty="0"/>
              <a:t>Why OER?</a:t>
            </a:r>
            <a:endParaRPr dirty="0"/>
          </a:p>
        </p:txBody>
      </p:sp>
      <p:sp>
        <p:nvSpPr>
          <p:cNvPr id="3" name="Content Placeholder 2">
            <a:extLst>
              <a:ext uri="{FF2B5EF4-FFF2-40B4-BE49-F238E27FC236}">
                <a16:creationId xmlns:a16="http://schemas.microsoft.com/office/drawing/2014/main" id="{377693CD-EB11-9716-8A05-D848B089B15B}"/>
              </a:ext>
            </a:extLst>
          </p:cNvPr>
          <p:cNvSpPr>
            <a:spLocks noGrp="1"/>
          </p:cNvSpPr>
          <p:nvPr>
            <p:ph idx="1"/>
          </p:nvPr>
        </p:nvSpPr>
        <p:spPr/>
        <p:txBody>
          <a:bodyPr/>
          <a:lstStyle/>
          <a:p>
            <a:pPr lvl="0"/>
            <a:r>
              <a:rPr lang="en-US" dirty="0"/>
              <a:t>Benefits to students: costs savings; access to class materials before, during, and after the course; opportunities to contribute (“open pedagogy”).</a:t>
            </a:r>
          </a:p>
          <a:p>
            <a:pPr lvl="0"/>
            <a:r>
              <a:rPr lang="en-US" dirty="0"/>
              <a:t>Benefits to instructors: freedom to adapt materials to instructional needs and improve quality/accessibility; professional development.</a:t>
            </a:r>
            <a:endParaRPr dirty="0"/>
          </a:p>
        </p:txBody>
      </p:sp>
    </p:spTree>
    <p:extLst>
      <p:ext uri="{BB962C8B-B14F-4D97-AF65-F5344CB8AC3E}">
        <p14:creationId xmlns:p14="http://schemas.microsoft.com/office/powerpoint/2010/main" val="27376221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dirty="0"/>
              <a:t>Credits</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dirty="0"/>
              <a:t>Copyright 2026 Robert Szarka</a:t>
            </a:r>
            <a:r>
              <a:rPr lang="en-US" dirty="0"/>
              <a:t>, Joshua Beck, Zahra Pourabedin, Jim Dovel, and Amanda </a:t>
            </a:r>
            <a:r>
              <a:rPr lang="en-US" dirty="0" err="1"/>
              <a:t>Mandzik</a:t>
            </a:r>
            <a:r>
              <a:rPr dirty="0"/>
              <a:t>. Licensed under Creative Commons Attribution 4.0 International. To view a copy of this license, visit </a:t>
            </a:r>
            <a:r>
              <a:rPr dirty="0">
                <a:hlinkClick r:id="rId2"/>
              </a:rPr>
              <a:t>https://creativecommons.org/licenses/by/4.0/</a:t>
            </a:r>
            <a:r>
              <a:rPr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lang="en-US" dirty="0"/>
              <a:t>OER in </a:t>
            </a:r>
            <a:r>
              <a:rPr dirty="0"/>
              <a:t>West Virginia</a:t>
            </a:r>
          </a:p>
        </p:txBody>
      </p:sp>
      <p:sp>
        <p:nvSpPr>
          <p:cNvPr id="3" name="Content Placeholder 2"/>
          <p:cNvSpPr>
            <a:spLocks noGrp="1"/>
          </p:cNvSpPr>
          <p:nvPr>
            <p:ph idx="1"/>
          </p:nvPr>
        </p:nvSpPr>
        <p:spPr/>
        <p:txBody>
          <a:bodyPr/>
          <a:lstStyle/>
          <a:p>
            <a:pPr lvl="0"/>
            <a:r>
              <a:rPr dirty="0"/>
              <a:t>In 2019, WV passed legislation encouraging OER use</a:t>
            </a:r>
          </a:p>
          <a:p>
            <a:pPr lvl="0"/>
            <a:r>
              <a:rPr dirty="0"/>
              <a:t>Since 2021, </a:t>
            </a:r>
            <a:r>
              <a:rPr dirty="0">
                <a:hlinkClick r:id="rId2"/>
              </a:rPr>
              <a:t>Open Learning WV</a:t>
            </a:r>
            <a:r>
              <a:rPr dirty="0"/>
              <a:t> efforts have </a:t>
            </a:r>
            <a:r>
              <a:rPr dirty="0">
                <a:hlinkClick r:id="rId3"/>
              </a:rPr>
              <a:t>produced $10</a:t>
            </a:r>
            <a:r>
              <a:rPr lang="en-US" dirty="0">
                <a:hlinkClick r:id="rId3"/>
              </a:rPr>
              <a:t> million</a:t>
            </a:r>
            <a:r>
              <a:rPr dirty="0">
                <a:hlinkClick r:id="rId3"/>
              </a:rPr>
              <a:t> in textbook savings</a:t>
            </a:r>
          </a:p>
          <a:p>
            <a:pPr lvl="0"/>
            <a:r>
              <a:rPr dirty="0"/>
              <a:t>Initially offered $1,000 grants ($2,500 for STEM subjects) for faculty to adopt OER in their classes</a:t>
            </a:r>
          </a:p>
          <a:p>
            <a:pPr lvl="0"/>
            <a:r>
              <a:rPr dirty="0"/>
              <a:t>For 2025–2026, </a:t>
            </a:r>
            <a:r>
              <a:rPr dirty="0">
                <a:hlinkClick r:id="rId4"/>
              </a:rPr>
              <a:t>awarded ten $25,000 OER Challenge Grants</a:t>
            </a:r>
            <a:endParaRPr lang="en-US" dirty="0">
              <a:hlinkClick r:id="rId4"/>
            </a:endParaRPr>
          </a:p>
          <a:p>
            <a:pPr lvl="0"/>
            <a:r>
              <a:rPr lang="en-US" dirty="0"/>
              <a:t>More grant opportunities expected in 2026–2027…</a:t>
            </a:r>
            <a:endParaRPr dirty="0">
              <a:hlinkClick r:id="rId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93A3E-AC6B-FB65-9061-BBE4203B4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5C3BB-AD12-CC96-71DF-D04A8E09E72C}"/>
              </a:ext>
            </a:extLst>
          </p:cNvPr>
          <p:cNvSpPr>
            <a:spLocks noGrp="1"/>
          </p:cNvSpPr>
          <p:nvPr>
            <p:ph type="title"/>
          </p:nvPr>
        </p:nvSpPr>
        <p:spPr/>
        <p:txBody>
          <a:bodyPr/>
          <a:lstStyle/>
          <a:p>
            <a:pPr marL="0" lvl="0" indent="0">
              <a:buNone/>
            </a:pPr>
            <a:r>
              <a:rPr lang="en-US" dirty="0"/>
              <a:t>Get Involved!</a:t>
            </a:r>
            <a:endParaRPr dirty="0"/>
          </a:p>
        </p:txBody>
      </p:sp>
      <p:sp>
        <p:nvSpPr>
          <p:cNvPr id="3" name="Content Placeholder 2">
            <a:extLst>
              <a:ext uri="{FF2B5EF4-FFF2-40B4-BE49-F238E27FC236}">
                <a16:creationId xmlns:a16="http://schemas.microsoft.com/office/drawing/2014/main" id="{1E122189-B18A-0F51-EF42-EEE255437066}"/>
              </a:ext>
            </a:extLst>
          </p:cNvPr>
          <p:cNvSpPr>
            <a:spLocks noGrp="1"/>
          </p:cNvSpPr>
          <p:nvPr>
            <p:ph idx="1"/>
          </p:nvPr>
        </p:nvSpPr>
        <p:spPr/>
        <p:txBody>
          <a:bodyPr>
            <a:normAutofit lnSpcReduction="10000"/>
          </a:bodyPr>
          <a:lstStyle/>
          <a:p>
            <a:pPr marL="0" lvl="0" indent="0">
              <a:buNone/>
            </a:pPr>
            <a:r>
              <a:rPr dirty="0"/>
              <a:t>There are endless ways to contribute</a:t>
            </a:r>
            <a:r>
              <a:rPr lang="en-US" dirty="0"/>
              <a:t>! </a:t>
            </a:r>
            <a:r>
              <a:rPr lang="en-US" dirty="0">
                <a:hlinkClick r:id="rId2"/>
              </a:rPr>
              <a:t>[Here’s a handout with a very long list.]</a:t>
            </a:r>
          </a:p>
          <a:p>
            <a:pPr marL="0" lvl="0" indent="0">
              <a:buNone/>
            </a:pPr>
            <a:r>
              <a:rPr lang="en-US" dirty="0"/>
              <a:t>E.g.:</a:t>
            </a:r>
            <a:endParaRPr lang="en-US" dirty="0">
              <a:hlinkClick r:id="rId2"/>
            </a:endParaRPr>
          </a:p>
          <a:p>
            <a:pPr lvl="0"/>
            <a:r>
              <a:rPr lang="en-US" dirty="0"/>
              <a:t>Adopt OER</a:t>
            </a:r>
          </a:p>
          <a:p>
            <a:pPr lvl="0"/>
            <a:r>
              <a:rPr lang="en-US" dirty="0"/>
              <a:t>Review and Curate Collections of OER</a:t>
            </a:r>
          </a:p>
          <a:p>
            <a:pPr lvl="0"/>
            <a:r>
              <a:rPr lang="en-US" dirty="0"/>
              <a:t>Adapt, Improve, and Remediate Existing OER</a:t>
            </a:r>
          </a:p>
          <a:p>
            <a:pPr lvl="0"/>
            <a:r>
              <a:rPr lang="en-US" dirty="0"/>
              <a:t>Create New OER Works (possibly with your students!)</a:t>
            </a:r>
          </a:p>
          <a:p>
            <a:pPr lvl="0"/>
            <a:r>
              <a:rPr lang="en-US" dirty="0"/>
              <a:t>Evangelism, Policy Work, and Grant Activity</a:t>
            </a:r>
          </a:p>
        </p:txBody>
      </p:sp>
    </p:spTree>
    <p:extLst>
      <p:ext uri="{BB962C8B-B14F-4D97-AF65-F5344CB8AC3E}">
        <p14:creationId xmlns:p14="http://schemas.microsoft.com/office/powerpoint/2010/main" val="595240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lang="en-US" dirty="0"/>
              <a:t>Learning More About OER</a:t>
            </a:r>
            <a:endParaRPr dirty="0"/>
          </a:p>
        </p:txBody>
      </p:sp>
      <p:sp>
        <p:nvSpPr>
          <p:cNvPr id="3" name="Content Placeholder 2"/>
          <p:cNvSpPr>
            <a:spLocks noGrp="1"/>
          </p:cNvSpPr>
          <p:nvPr>
            <p:ph idx="1"/>
          </p:nvPr>
        </p:nvSpPr>
        <p:spPr/>
        <p:txBody>
          <a:bodyPr/>
          <a:lstStyle/>
          <a:p>
            <a:pPr lvl="0"/>
            <a:r>
              <a:rPr lang="en-US" dirty="0"/>
              <a:t>Join </a:t>
            </a:r>
            <a:r>
              <a:rPr lang="en-US" dirty="0" err="1"/>
              <a:t>OpenLearningWV</a:t>
            </a:r>
            <a:r>
              <a:rPr lang="en-US" dirty="0"/>
              <a:t>-L (</a:t>
            </a:r>
            <a:r>
              <a:rPr lang="en-US" dirty="0">
                <a:hlinkClick r:id="rId2"/>
              </a:rPr>
              <a:t>contact Beez Schell</a:t>
            </a:r>
            <a:r>
              <a:rPr lang="en-US" dirty="0"/>
              <a:t>)</a:t>
            </a:r>
          </a:p>
          <a:p>
            <a:pPr lvl="0"/>
            <a:r>
              <a:rPr lang="en-US" dirty="0"/>
              <a:t>Attend WV HEPC’s OER Convening (usually in April)</a:t>
            </a:r>
          </a:p>
          <a:p>
            <a:pPr lvl="0"/>
            <a:r>
              <a:rPr lang="en-US" dirty="0"/>
              <a:t>Read </a:t>
            </a:r>
            <a:r>
              <a:rPr lang="en-US" dirty="0">
                <a:hlinkClick r:id="rId3"/>
              </a:rPr>
              <a:t>The OER Starter Kit</a:t>
            </a:r>
            <a:endParaRPr lang="en-US" dirty="0"/>
          </a:p>
          <a:p>
            <a:pPr lvl="0"/>
            <a:r>
              <a:rPr lang="en-US" dirty="0"/>
              <a:t>Read </a:t>
            </a:r>
            <a:r>
              <a:rPr lang="en-US" dirty="0">
                <a:hlinkClick r:id="rId4"/>
              </a:rPr>
              <a:t>A Guide to Making Open Textbooks with Students</a:t>
            </a:r>
            <a:endParaRPr lang="en-US" dirty="0"/>
          </a:p>
          <a:p>
            <a:pPr lvl="0"/>
            <a:r>
              <a:rPr lang="en-US" dirty="0"/>
              <a:t>Watch Rob’s screencast </a:t>
            </a:r>
            <a:r>
              <a:rPr lang="en-US" dirty="0">
                <a:hlinkClick r:id="rId5"/>
              </a:rPr>
              <a:t>OER: What, Why, and How</a:t>
            </a:r>
            <a:endParaRPr lang="en-US" dirty="0"/>
          </a:p>
          <a:p>
            <a:pPr lvl="0"/>
            <a:r>
              <a:rPr lang="en-US" dirty="0"/>
              <a:t>More resources coming from Rob soon on Brightspace…</a:t>
            </a:r>
          </a:p>
          <a:p>
            <a:pPr lvl="0"/>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8D664-D993-4270-6F92-12BA44AB1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3A124-D4F7-DEBE-8057-7FCAA647A7D7}"/>
              </a:ext>
            </a:extLst>
          </p:cNvPr>
          <p:cNvSpPr>
            <a:spLocks noGrp="1"/>
          </p:cNvSpPr>
          <p:nvPr>
            <p:ph type="title"/>
          </p:nvPr>
        </p:nvSpPr>
        <p:spPr/>
        <p:txBody>
          <a:bodyPr/>
          <a:lstStyle/>
          <a:p>
            <a:pPr marL="0" lvl="0" indent="0">
              <a:buNone/>
            </a:pPr>
            <a:r>
              <a:rPr lang="en-US" dirty="0"/>
              <a:t>Finding OER to Adopt and Adapt</a:t>
            </a:r>
            <a:endParaRPr dirty="0"/>
          </a:p>
        </p:txBody>
      </p:sp>
      <p:sp>
        <p:nvSpPr>
          <p:cNvPr id="3" name="Content Placeholder 2">
            <a:extLst>
              <a:ext uri="{FF2B5EF4-FFF2-40B4-BE49-F238E27FC236}">
                <a16:creationId xmlns:a16="http://schemas.microsoft.com/office/drawing/2014/main" id="{13E5D6EB-82F8-36BE-0757-08CA9FF6447E}"/>
              </a:ext>
            </a:extLst>
          </p:cNvPr>
          <p:cNvSpPr>
            <a:spLocks noGrp="1"/>
          </p:cNvSpPr>
          <p:nvPr>
            <p:ph idx="1"/>
          </p:nvPr>
        </p:nvSpPr>
        <p:spPr/>
        <p:txBody>
          <a:bodyPr/>
          <a:lstStyle/>
          <a:p>
            <a:pPr lvl="0"/>
            <a:r>
              <a:rPr lang="en-US" dirty="0">
                <a:hlinkClick r:id="rId2"/>
              </a:rPr>
              <a:t>MERLOT</a:t>
            </a:r>
            <a:endParaRPr lang="en-US" dirty="0"/>
          </a:p>
          <a:p>
            <a:pPr lvl="0"/>
            <a:r>
              <a:rPr lang="en-US" dirty="0">
                <a:hlinkClick r:id="rId3"/>
              </a:rPr>
              <a:t>OER Commons</a:t>
            </a:r>
            <a:endParaRPr lang="en-US" dirty="0"/>
          </a:p>
          <a:p>
            <a:pPr lvl="0"/>
            <a:r>
              <a:rPr lang="en-US" dirty="0">
                <a:hlinkClick r:id="rId4"/>
              </a:rPr>
              <a:t>Pressbooks</a:t>
            </a:r>
            <a:endParaRPr lang="en-US" dirty="0"/>
          </a:p>
          <a:p>
            <a:pPr lvl="0"/>
            <a:r>
              <a:rPr lang="en-US" dirty="0">
                <a:hlinkClick r:id="rId5"/>
              </a:rPr>
              <a:t>MIT </a:t>
            </a:r>
            <a:r>
              <a:rPr lang="en-US" dirty="0" err="1">
                <a:hlinkClick r:id="rId5"/>
              </a:rPr>
              <a:t>OpenCourseWare</a:t>
            </a:r>
            <a:endParaRPr lang="en-US" dirty="0"/>
          </a:p>
          <a:p>
            <a:pPr lvl="0"/>
            <a:r>
              <a:rPr lang="en-US" dirty="0">
                <a:hlinkClick r:id="rId6"/>
              </a:rPr>
              <a:t>OpenStax</a:t>
            </a:r>
            <a:endParaRPr lang="en-US" dirty="0"/>
          </a:p>
          <a:p>
            <a:pPr lvl="0"/>
            <a:r>
              <a:rPr lang="en-US" dirty="0" err="1">
                <a:hlinkClick r:id="rId7"/>
              </a:rPr>
              <a:t>SkillsCommons</a:t>
            </a:r>
            <a:endParaRPr lang="en-US" dirty="0"/>
          </a:p>
          <a:p>
            <a:pPr lvl="0"/>
            <a:r>
              <a:rPr lang="en-US" dirty="0">
                <a:hlinkClick r:id="rId8"/>
              </a:rPr>
              <a:t>Shepherd’s Brightspace Learning Object Repository</a:t>
            </a:r>
            <a:endParaRPr lang="en-US" dirty="0"/>
          </a:p>
        </p:txBody>
      </p:sp>
    </p:spTree>
    <p:extLst>
      <p:ext uri="{BB962C8B-B14F-4D97-AF65-F5344CB8AC3E}">
        <p14:creationId xmlns:p14="http://schemas.microsoft.com/office/powerpoint/2010/main" val="106312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380</TotalTime>
  <Words>1883</Words>
  <Application>Microsoft Office PowerPoint</Application>
  <PresentationFormat>On-screen Show (16:9)</PresentationFormat>
  <Paragraphs>288</Paragraphs>
  <Slides>50</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Aptos</vt:lpstr>
      <vt:lpstr>Arial</vt:lpstr>
      <vt:lpstr>Arial,Sans-Serif</vt:lpstr>
      <vt:lpstr>Calibri</vt:lpstr>
      <vt:lpstr>Courier New</vt:lpstr>
      <vt:lpstr>Montserrat</vt:lpstr>
      <vt:lpstr>Simplified Arabic Fixed</vt:lpstr>
      <vt:lpstr>Office Theme</vt:lpstr>
      <vt:lpstr>1_Office Theme</vt:lpstr>
      <vt:lpstr>From Adoption to Creation: A Faculty Guide to Open Educational Resources</vt:lpstr>
      <vt:lpstr>OER: What, Why, How?</vt:lpstr>
      <vt:lpstr>What is OER?</vt:lpstr>
      <vt:lpstr>The 5 R’s of OER</vt:lpstr>
      <vt:lpstr>Why OER?</vt:lpstr>
      <vt:lpstr>OER in West Virginia</vt:lpstr>
      <vt:lpstr>Get Involved!</vt:lpstr>
      <vt:lpstr>Learning More About OER</vt:lpstr>
      <vt:lpstr>Finding OER to Adopt and Adapt</vt:lpstr>
      <vt:lpstr>Contact Rob</vt:lpstr>
      <vt:lpstr>An OER First-Timer:  Challenges &amp; Rewards   </vt:lpstr>
      <vt:lpstr>Past Experience</vt:lpstr>
      <vt:lpstr>Challenges and Solutions</vt:lpstr>
      <vt:lpstr>This Semester’s Experience:  Contending with Multiple Variables</vt:lpstr>
      <vt:lpstr>Rewards</vt:lpstr>
      <vt:lpstr>Another OER First-Timer:  Challenges &amp; Rewards   </vt:lpstr>
      <vt:lpstr>My Lumen Circles Experience</vt:lpstr>
      <vt:lpstr>What I Learned About OER: Beyond “Free”</vt:lpstr>
      <vt:lpstr>My Takeaway: OER-Enabled Pedagogy</vt:lpstr>
      <vt:lpstr>What Made the Lumen Experience Different</vt:lpstr>
      <vt:lpstr>Why I Tried OER?</vt:lpstr>
      <vt:lpstr>How I Can Apply This in Marketing</vt:lpstr>
      <vt:lpstr>What I Took Away from Lumen</vt:lpstr>
      <vt:lpstr>Course Context</vt:lpstr>
      <vt:lpstr>What Worked Well</vt:lpstr>
      <vt:lpstr>Challenges I Faced</vt:lpstr>
      <vt:lpstr>What I learned</vt:lpstr>
      <vt:lpstr>Plans for Next Semester</vt:lpstr>
      <vt:lpstr>Recommendations for Faculty</vt:lpstr>
      <vt:lpstr>Conclusion</vt:lpstr>
      <vt:lpstr>Open Pedagogy in Practice   </vt:lpstr>
      <vt:lpstr>Agenda</vt:lpstr>
      <vt:lpstr>The OER Journey Begins</vt:lpstr>
      <vt:lpstr>Open Pedagogy in Practice 1</vt:lpstr>
      <vt:lpstr>Open Pedagogy in Practice 2</vt:lpstr>
      <vt:lpstr>From User To Creator</vt:lpstr>
      <vt:lpstr>Build A Textbook Forum Directions</vt:lpstr>
      <vt:lpstr>Build A Textbook Chapter: Editing and Peer Review</vt:lpstr>
      <vt:lpstr>Put On Your Own Twist</vt:lpstr>
      <vt:lpstr>Win-Win</vt:lpstr>
      <vt:lpstr>A Natural Life of Its Own</vt:lpstr>
      <vt:lpstr>Key Takeaways</vt:lpstr>
      <vt:lpstr>Making it Count  </vt:lpstr>
      <vt:lpstr>OER in Tenure and Promotion</vt:lpstr>
      <vt:lpstr>OER Application to Faculty Promotion</vt:lpstr>
      <vt:lpstr>What Do the Students Get out of This?</vt:lpstr>
      <vt:lpstr>What Can You Get out of This?</vt:lpstr>
      <vt:lpstr>How do we know that the OER information is right?</vt:lpstr>
      <vt:lpstr>Thanks / Questions?</vt:lpstr>
      <vt:lpstr>Credits</vt:lpstr>
    </vt:vector>
  </TitlesOfParts>
  <LinksUpToDate>false</LinksUpToDate>
  <SharedDoc>false</SharedDoc>
  <HyperlinksChanged>false</HyperlinksChanged>
  <AppVersion>16.0000</AppVersion>
</Properties>
</file>

<file path=docProps/app0.xml><?xml version="1.0" encoding="utf-8"?>
<Properties xmlns="http://schemas.openxmlformats.org/officeDocument/2006/extended-properties" xmlns:vt="http://schemas.openxmlformats.org/officeDocument/2006/docPropsVTypes">
  <TotalTime>0</TotalTime>
  <Words>58</Words>
  <Application>Microsoft Office PowerPoint</Application>
  <PresentationFormat>On-screen Show (16:9)</PresentationFormat>
  <Paragraphs>14</Paragraphs>
  <Slides>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Clearing Your Next OER Hurdle</vt:lpstr>
      <vt:lpstr>Example Section 1</vt:lpstr>
      <vt:lpstr>Example Slide 1</vt:lpstr>
      <vt:lpstr>Example Slide 2</vt:lpstr>
      <vt:lpstr>Example Section 2</vt:lpstr>
      <vt:lpstr>Example Slide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Adoption to Creation: A Faculty Guide to Open Educational Resources</dc:title>
  <dc:creator>Joshua Beck;Amanda Mandzik;Zahra Pourabedin;Robert Szarka</dc:creator>
  <cp:keywords>OER</cp:keywords>
  <cp:lastModifiedBy>Robert Szarka</cp:lastModifiedBy>
  <cp:revision>184</cp:revision>
  <dcterms:created xsi:type="dcterms:W3CDTF">2026-05-20T03:31:53Z</dcterms:created>
  <dcterms:modified xsi:type="dcterms:W3CDTF">2026-08-20T09:26:45Z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2026-05-20</vt:lpwstr>
  </property>
  <property fmtid="{D5CDD505-2E9C-101B-9397-08002B2CF9AE}" pid="3" name="institute">
    <vt:lpwstr>Shepherd University</vt:lpwstr>
  </property>
  <property fmtid="{D5CDD505-2E9C-101B-9397-08002B2CF9AE}" pid="4" name="language">
    <vt:lpwstr>en-US</vt:lpwstr>
  </property>
  <property fmtid="{D5CDD505-2E9C-101B-9397-08002B2CF9AE}" pid="5" name="subtitle">
    <vt:lpwstr>Florida OER Summit 2026</vt:lpwstr>
  </property>
  <property fmtid="{D5CDD505-2E9C-101B-9397-08002B2CF9AE}" pid="6" name="title-meta">
    <vt:lpwstr>The OER Adoption Challenge: Making OER Friction-Free</vt:lpwstr>
  </property>
  <property fmtid="{D5CDD505-2E9C-101B-9397-08002B2CF9AE}" pid="7" name="urlcolor">
    <vt:lpwstr>blue</vt:lpwstr>
  </property>
</Properties>
</file>